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66" r:id="rId3"/>
    <p:sldId id="303" r:id="rId4"/>
    <p:sldId id="279" r:id="rId5"/>
    <p:sldId id="302" r:id="rId6"/>
    <p:sldId id="257" r:id="rId7"/>
    <p:sldId id="258" r:id="rId8"/>
    <p:sldId id="259" r:id="rId9"/>
    <p:sldId id="267" r:id="rId10"/>
    <p:sldId id="268" r:id="rId11"/>
    <p:sldId id="260" r:id="rId12"/>
    <p:sldId id="265" r:id="rId13"/>
    <p:sldId id="269" r:id="rId14"/>
    <p:sldId id="271" r:id="rId15"/>
    <p:sldId id="270" r:id="rId16"/>
    <p:sldId id="272" r:id="rId17"/>
    <p:sldId id="278" r:id="rId18"/>
    <p:sldId id="275" r:id="rId19"/>
    <p:sldId id="273" r:id="rId20"/>
    <p:sldId id="276" r:id="rId21"/>
    <p:sldId id="277" r:id="rId22"/>
    <p:sldId id="262" r:id="rId23"/>
    <p:sldId id="301" r:id="rId24"/>
  </p:sldIdLst>
  <p:sldSz cx="9144000" cy="6858000" type="screen4x3"/>
  <p:notesSz cx="7102475" cy="10233025"/>
  <p:defaultTextStyle>
    <a:defPPr>
      <a:defRPr lang="en-US"/>
    </a:defPPr>
    <a:lvl1pPr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5" autoAdjust="0"/>
    <p:restoredTop sz="95969" autoAdjust="0"/>
  </p:normalViewPr>
  <p:slideViewPr>
    <p:cSldViewPr>
      <p:cViewPr varScale="1">
        <p:scale>
          <a:sx n="99" d="100"/>
          <a:sy n="99" d="100"/>
        </p:scale>
        <p:origin x="1296" y="9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980"/>
    </p:cViewPr>
  </p:sorterViewPr>
  <p:notesViewPr>
    <p:cSldViewPr>
      <p:cViewPr varScale="1">
        <p:scale>
          <a:sx n="72" d="100"/>
          <a:sy n="72"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A94329-B131-EBB2-EB40-7A0433AECCCB}"/>
              </a:ext>
            </a:extLst>
          </p:cNvPr>
          <p:cNvSpPr>
            <a:spLocks noGrp="1"/>
          </p:cNvSpPr>
          <p:nvPr>
            <p:ph type="hdr" sz="quarter"/>
          </p:nvPr>
        </p:nvSpPr>
        <p:spPr>
          <a:xfrm>
            <a:off x="0" y="1"/>
            <a:ext cx="3078048" cy="510974"/>
          </a:xfrm>
          <a:prstGeom prst="rect">
            <a:avLst/>
          </a:prstGeom>
        </p:spPr>
        <p:txBody>
          <a:bodyPr vert="horz" lIns="96442" tIns="48221" rIns="96442" bIns="48221" rtlCol="0"/>
          <a:lstStyle>
            <a:lvl1pPr algn="l" fontAlgn="auto">
              <a:spcBef>
                <a:spcPts val="0"/>
              </a:spcBef>
              <a:spcAft>
                <a:spcPts val="0"/>
              </a:spcAft>
              <a:defRPr sz="1300">
                <a:latin typeface="+mn-lt"/>
                <a:cs typeface="+mn-cs"/>
              </a:defRPr>
            </a:lvl1pPr>
          </a:lstStyle>
          <a:p>
            <a:pPr>
              <a:defRPr/>
            </a:pPr>
            <a:endParaRPr lang="en-US" sz="10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64D31F77-8FD6-9BB0-B973-F76BEB419538}"/>
              </a:ext>
            </a:extLst>
          </p:cNvPr>
          <p:cNvSpPr>
            <a:spLocks noGrp="1"/>
          </p:cNvSpPr>
          <p:nvPr>
            <p:ph type="dt" sz="quarter" idx="1"/>
          </p:nvPr>
        </p:nvSpPr>
        <p:spPr>
          <a:xfrm>
            <a:off x="4022886" y="1"/>
            <a:ext cx="3078048" cy="510974"/>
          </a:xfrm>
          <a:prstGeom prst="rect">
            <a:avLst/>
          </a:prstGeom>
        </p:spPr>
        <p:txBody>
          <a:bodyPr vert="horz" lIns="96442" tIns="48221" rIns="96442" bIns="48221" rtlCol="0"/>
          <a:lstStyle>
            <a:lvl1pPr algn="r" fontAlgn="auto">
              <a:spcBef>
                <a:spcPts val="0"/>
              </a:spcBef>
              <a:spcAft>
                <a:spcPts val="0"/>
              </a:spcAft>
              <a:defRPr sz="1300" smtClean="0">
                <a:latin typeface="+mn-lt"/>
                <a:cs typeface="+mn-cs"/>
              </a:defRPr>
            </a:lvl1pPr>
          </a:lstStyle>
          <a:p>
            <a:pPr>
              <a:defRPr/>
            </a:pPr>
            <a:r>
              <a:rPr lang="en-US" sz="1000">
                <a:latin typeface="Arial" panose="020B0604020202020204" pitchFamily="34" charset="0"/>
                <a:cs typeface="Arial" panose="020B0604020202020204" pitchFamily="34" charset="0"/>
              </a:rPr>
              <a:t>9/28/2025 am</a:t>
            </a:r>
          </a:p>
        </p:txBody>
      </p:sp>
      <p:sp>
        <p:nvSpPr>
          <p:cNvPr id="4" name="Footer Placeholder 3">
            <a:extLst>
              <a:ext uri="{FF2B5EF4-FFF2-40B4-BE49-F238E27FC236}">
                <a16:creationId xmlns:a16="http://schemas.microsoft.com/office/drawing/2014/main" id="{CE1E18EE-95E1-544D-156C-7A817D234A00}"/>
              </a:ext>
            </a:extLst>
          </p:cNvPr>
          <p:cNvSpPr>
            <a:spLocks noGrp="1"/>
          </p:cNvSpPr>
          <p:nvPr>
            <p:ph type="ftr" sz="quarter" idx="2"/>
          </p:nvPr>
        </p:nvSpPr>
        <p:spPr>
          <a:xfrm>
            <a:off x="0" y="9720360"/>
            <a:ext cx="3078048" cy="510974"/>
          </a:xfrm>
          <a:prstGeom prst="rect">
            <a:avLst/>
          </a:prstGeom>
        </p:spPr>
        <p:txBody>
          <a:bodyPr vert="horz" lIns="96442" tIns="48221" rIns="96442" bIns="48221" rtlCol="0" anchor="b"/>
          <a:lstStyle>
            <a:lvl1pPr algn="l" fontAlgn="auto">
              <a:spcBef>
                <a:spcPts val="0"/>
              </a:spcBef>
              <a:spcAft>
                <a:spcPts val="0"/>
              </a:spcAft>
              <a:defRPr sz="1300" smtClean="0">
                <a:latin typeface="+mn-lt"/>
                <a:cs typeface="+mn-cs"/>
              </a:defRPr>
            </a:lvl1pPr>
          </a:lstStyle>
          <a:p>
            <a:pPr>
              <a:defRPr/>
            </a:pPr>
            <a:r>
              <a:rPr lang="en-US" sz="1000">
                <a:latin typeface="Arial" panose="020B0604020202020204" pitchFamily="34" charset="0"/>
                <a:cs typeface="Arial" panose="020B0604020202020204" pitchFamily="34" charset="0"/>
              </a:rPr>
              <a:t>Randy Childs</a:t>
            </a:r>
          </a:p>
        </p:txBody>
      </p:sp>
      <p:sp>
        <p:nvSpPr>
          <p:cNvPr id="5" name="Slide Number Placeholder 4">
            <a:extLst>
              <a:ext uri="{FF2B5EF4-FFF2-40B4-BE49-F238E27FC236}">
                <a16:creationId xmlns:a16="http://schemas.microsoft.com/office/drawing/2014/main" id="{71F4B1F7-D7C6-8A06-0DAF-C6519AED711E}"/>
              </a:ext>
            </a:extLst>
          </p:cNvPr>
          <p:cNvSpPr>
            <a:spLocks noGrp="1"/>
          </p:cNvSpPr>
          <p:nvPr>
            <p:ph type="sldNum" sz="quarter" idx="3"/>
          </p:nvPr>
        </p:nvSpPr>
        <p:spPr>
          <a:xfrm>
            <a:off x="4022886" y="9720360"/>
            <a:ext cx="3078048" cy="510974"/>
          </a:xfrm>
          <a:prstGeom prst="rect">
            <a:avLst/>
          </a:prstGeom>
        </p:spPr>
        <p:txBody>
          <a:bodyPr vert="horz" wrap="square" lIns="96442" tIns="48221" rIns="96442" bIns="48221" numCol="1" anchor="b" anchorCtr="0" compatLnSpc="1">
            <a:prstTxWarp prst="textNoShape">
              <a:avLst/>
            </a:prstTxWarp>
          </a:bodyPr>
          <a:lstStyle>
            <a:lvl1pPr algn="r">
              <a:defRPr sz="1300">
                <a:latin typeface="Calibri" panose="020F0502020204030204" pitchFamily="34" charset="0"/>
              </a:defRPr>
            </a:lvl1pPr>
          </a:lstStyle>
          <a:p>
            <a:fld id="{903E3D11-64A7-4C62-8FE1-42E5C087C924}" type="slidenum">
              <a:rPr lang="en-US" altLang="en-US" sz="1000">
                <a:latin typeface="Arial" panose="020B0604020202020204" pitchFamily="34" charset="0"/>
              </a:rPr>
              <a:pPr/>
              <a:t>‹#›</a:t>
            </a:fld>
            <a:endParaRPr lang="en-US" altLang="en-US" sz="100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2E7EDA-ACB8-2578-AC87-D49851903F9B}"/>
              </a:ext>
            </a:extLst>
          </p:cNvPr>
          <p:cNvSpPr>
            <a:spLocks noGrp="1"/>
          </p:cNvSpPr>
          <p:nvPr>
            <p:ph type="hdr" sz="quarter"/>
          </p:nvPr>
        </p:nvSpPr>
        <p:spPr>
          <a:xfrm>
            <a:off x="0" y="1"/>
            <a:ext cx="3078048" cy="510974"/>
          </a:xfrm>
          <a:prstGeom prst="rect">
            <a:avLst/>
          </a:prstGeom>
        </p:spPr>
        <p:txBody>
          <a:bodyPr vert="horz" lIns="96442" tIns="48221" rIns="96442" bIns="48221" rtlCol="0"/>
          <a:lstStyle>
            <a:lvl1pPr algn="l" fontAlgn="auto">
              <a:spcBef>
                <a:spcPts val="0"/>
              </a:spcBef>
              <a:spcAft>
                <a:spcPts val="0"/>
              </a:spcAft>
              <a:defRPr sz="1300">
                <a:latin typeface="+mn-lt"/>
                <a:cs typeface="+mn-cs"/>
              </a:defRPr>
            </a:lvl1pPr>
          </a:lstStyle>
          <a:p>
            <a:pPr>
              <a:defRPr/>
            </a:pPr>
            <a:r>
              <a:rPr lang="en-US"/>
              <a:t>Randy Childs</a:t>
            </a:r>
          </a:p>
        </p:txBody>
      </p:sp>
      <p:sp>
        <p:nvSpPr>
          <p:cNvPr id="3" name="Date Placeholder 2">
            <a:extLst>
              <a:ext uri="{FF2B5EF4-FFF2-40B4-BE49-F238E27FC236}">
                <a16:creationId xmlns:a16="http://schemas.microsoft.com/office/drawing/2014/main" id="{CBA14718-0422-8DD7-1025-ACC676B52D69}"/>
              </a:ext>
            </a:extLst>
          </p:cNvPr>
          <p:cNvSpPr>
            <a:spLocks noGrp="1"/>
          </p:cNvSpPr>
          <p:nvPr>
            <p:ph type="dt" idx="1"/>
          </p:nvPr>
        </p:nvSpPr>
        <p:spPr>
          <a:xfrm>
            <a:off x="4022886" y="1"/>
            <a:ext cx="3078048" cy="510974"/>
          </a:xfrm>
          <a:prstGeom prst="rect">
            <a:avLst/>
          </a:prstGeom>
        </p:spPr>
        <p:txBody>
          <a:bodyPr vert="horz" lIns="96442" tIns="48221" rIns="96442" bIns="48221" rtlCol="0"/>
          <a:lstStyle>
            <a:lvl1pPr algn="r" fontAlgn="auto">
              <a:spcBef>
                <a:spcPts val="0"/>
              </a:spcBef>
              <a:spcAft>
                <a:spcPts val="0"/>
              </a:spcAft>
              <a:defRPr sz="1300" smtClean="0">
                <a:latin typeface="+mn-lt"/>
                <a:cs typeface="+mn-cs"/>
              </a:defRPr>
            </a:lvl1pPr>
          </a:lstStyle>
          <a:p>
            <a:pPr>
              <a:defRPr/>
            </a:pPr>
            <a:r>
              <a:rPr lang="en-US"/>
              <a:t>9/28/2025 am</a:t>
            </a:r>
          </a:p>
        </p:txBody>
      </p:sp>
      <p:sp>
        <p:nvSpPr>
          <p:cNvPr id="4" name="Slide Image Placeholder 3">
            <a:extLst>
              <a:ext uri="{FF2B5EF4-FFF2-40B4-BE49-F238E27FC236}">
                <a16:creationId xmlns:a16="http://schemas.microsoft.com/office/drawing/2014/main" id="{D3E5E6DE-E32D-76F1-483B-AB5BAD19D440}"/>
              </a:ext>
            </a:extLst>
          </p:cNvPr>
          <p:cNvSpPr>
            <a:spLocks noGrp="1" noRot="1" noChangeAspect="1"/>
          </p:cNvSpPr>
          <p:nvPr>
            <p:ph type="sldImg" idx="2"/>
          </p:nvPr>
        </p:nvSpPr>
        <p:spPr>
          <a:xfrm>
            <a:off x="995363" y="768350"/>
            <a:ext cx="5111750" cy="3835400"/>
          </a:xfrm>
          <a:prstGeom prst="rect">
            <a:avLst/>
          </a:prstGeom>
          <a:noFill/>
          <a:ln w="12700">
            <a:solidFill>
              <a:prstClr val="black"/>
            </a:solidFill>
          </a:ln>
        </p:spPr>
        <p:txBody>
          <a:bodyPr vert="horz" lIns="96442" tIns="48221" rIns="96442" bIns="48221" rtlCol="0" anchor="ctr"/>
          <a:lstStyle/>
          <a:p>
            <a:pPr lvl="0"/>
            <a:endParaRPr lang="en-US" noProof="0"/>
          </a:p>
        </p:txBody>
      </p:sp>
      <p:sp>
        <p:nvSpPr>
          <p:cNvPr id="5" name="Notes Placeholder 4">
            <a:extLst>
              <a:ext uri="{FF2B5EF4-FFF2-40B4-BE49-F238E27FC236}">
                <a16:creationId xmlns:a16="http://schemas.microsoft.com/office/drawing/2014/main" id="{76EB723A-CCAA-209F-5E31-B8FB4638D182}"/>
              </a:ext>
            </a:extLst>
          </p:cNvPr>
          <p:cNvSpPr>
            <a:spLocks noGrp="1"/>
          </p:cNvSpPr>
          <p:nvPr>
            <p:ph type="body" sz="quarter" idx="3"/>
          </p:nvPr>
        </p:nvSpPr>
        <p:spPr>
          <a:xfrm>
            <a:off x="710557" y="4861026"/>
            <a:ext cx="5681363" cy="4603846"/>
          </a:xfrm>
          <a:prstGeom prst="rect">
            <a:avLst/>
          </a:prstGeom>
        </p:spPr>
        <p:txBody>
          <a:bodyPr vert="horz" lIns="96442" tIns="48221" rIns="96442" bIns="4822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B1C32B-99EF-D197-1D38-2C60907A0FFE}"/>
              </a:ext>
            </a:extLst>
          </p:cNvPr>
          <p:cNvSpPr>
            <a:spLocks noGrp="1"/>
          </p:cNvSpPr>
          <p:nvPr>
            <p:ph type="ftr" sz="quarter" idx="4"/>
          </p:nvPr>
        </p:nvSpPr>
        <p:spPr>
          <a:xfrm>
            <a:off x="0" y="9720360"/>
            <a:ext cx="3078048" cy="510974"/>
          </a:xfrm>
          <a:prstGeom prst="rect">
            <a:avLst/>
          </a:prstGeom>
        </p:spPr>
        <p:txBody>
          <a:bodyPr vert="horz" lIns="96442" tIns="48221" rIns="96442" bIns="48221" rtlCol="0" anchor="b"/>
          <a:lstStyle>
            <a:lvl1pPr algn="l" fontAlgn="auto">
              <a:spcBef>
                <a:spcPts val="0"/>
              </a:spcBef>
              <a:spcAft>
                <a:spcPts val="0"/>
              </a:spcAft>
              <a:defRPr sz="1300" smtClean="0">
                <a:latin typeface="+mn-lt"/>
                <a:cs typeface="+mn-cs"/>
              </a:defRPr>
            </a:lvl1pPr>
          </a:lstStyle>
          <a:p>
            <a:pPr>
              <a:defRPr/>
            </a:pPr>
            <a:r>
              <a:rPr lang="en-US"/>
              <a:t>Randy Childs</a:t>
            </a:r>
          </a:p>
        </p:txBody>
      </p:sp>
      <p:sp>
        <p:nvSpPr>
          <p:cNvPr id="7" name="Slide Number Placeholder 6">
            <a:extLst>
              <a:ext uri="{FF2B5EF4-FFF2-40B4-BE49-F238E27FC236}">
                <a16:creationId xmlns:a16="http://schemas.microsoft.com/office/drawing/2014/main" id="{D00551EC-687E-FEED-381D-71625E22C166}"/>
              </a:ext>
            </a:extLst>
          </p:cNvPr>
          <p:cNvSpPr>
            <a:spLocks noGrp="1"/>
          </p:cNvSpPr>
          <p:nvPr>
            <p:ph type="sldNum" sz="quarter" idx="5"/>
          </p:nvPr>
        </p:nvSpPr>
        <p:spPr>
          <a:xfrm>
            <a:off x="4022886" y="9720360"/>
            <a:ext cx="3078048" cy="510974"/>
          </a:xfrm>
          <a:prstGeom prst="rect">
            <a:avLst/>
          </a:prstGeom>
        </p:spPr>
        <p:txBody>
          <a:bodyPr vert="horz" wrap="square" lIns="96442" tIns="48221" rIns="96442" bIns="48221" numCol="1" anchor="b" anchorCtr="0" compatLnSpc="1">
            <a:prstTxWarp prst="textNoShape">
              <a:avLst/>
            </a:prstTxWarp>
          </a:bodyPr>
          <a:lstStyle>
            <a:lvl1pPr algn="r">
              <a:defRPr sz="1300">
                <a:latin typeface="Calibri" panose="020F0502020204030204" pitchFamily="34" charset="0"/>
              </a:defRPr>
            </a:lvl1pPr>
          </a:lstStyle>
          <a:p>
            <a:fld id="{7ACBC080-1072-4200-9075-6614DD2FD23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AB84E0A-65A5-7E40-B237-A66DFD7E0E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23C95F9-A5CB-E736-20D0-5DC490E8B9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Read Acts 9:32 through 10:48 over the next two slides</a:t>
            </a:r>
          </a:p>
        </p:txBody>
      </p:sp>
      <p:sp>
        <p:nvSpPr>
          <p:cNvPr id="22532" name="Slide Number Placeholder 3">
            <a:extLst>
              <a:ext uri="{FF2B5EF4-FFF2-40B4-BE49-F238E27FC236}">
                <a16:creationId xmlns:a16="http://schemas.microsoft.com/office/drawing/2014/main" id="{20E1ACE4-D4CE-7045-5E45-E1474C6A48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fld id="{A3E79ECD-5271-4428-99B3-8D42470F6566}" type="slidenum">
              <a:rPr lang="en-US" altLang="en-US">
                <a:latin typeface="Calibri" panose="020F0502020204030204" pitchFamily="34" charset="0"/>
              </a:rPr>
              <a:pPr/>
              <a:t>1</a:t>
            </a:fld>
            <a:endParaRPr lang="en-US" altLang="en-US">
              <a:latin typeface="Calibri" panose="020F0502020204030204" pitchFamily="34" charset="0"/>
            </a:endParaRPr>
          </a:p>
        </p:txBody>
      </p:sp>
      <p:sp>
        <p:nvSpPr>
          <p:cNvPr id="22533" name="Date Placeholder 4">
            <a:extLst>
              <a:ext uri="{FF2B5EF4-FFF2-40B4-BE49-F238E27FC236}">
                <a16:creationId xmlns:a16="http://schemas.microsoft.com/office/drawing/2014/main" id="{EC2849B2-AA01-0E38-CC0B-0183B12C5A0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fontAlgn="base">
              <a:spcBef>
                <a:spcPct val="0"/>
              </a:spcBef>
              <a:spcAft>
                <a:spcPct val="0"/>
              </a:spcAft>
            </a:pPr>
            <a:r>
              <a:rPr lang="en-US" altLang="en-US">
                <a:latin typeface="Calibri" panose="020F0502020204030204" pitchFamily="34" charset="0"/>
              </a:rPr>
              <a:t>9/28/2025 am</a:t>
            </a:r>
          </a:p>
        </p:txBody>
      </p:sp>
      <p:sp>
        <p:nvSpPr>
          <p:cNvPr id="3" name="Footer Placeholder 2">
            <a:extLst>
              <a:ext uri="{FF2B5EF4-FFF2-40B4-BE49-F238E27FC236}">
                <a16:creationId xmlns:a16="http://schemas.microsoft.com/office/drawing/2014/main" id="{2D1E6EB2-783E-CEAC-D6E3-F7C25E67CB40}"/>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Acts 10: 3-8 </a:t>
            </a:r>
            <a:r>
              <a:rPr lang="en-US" sz="1200" b="0" i="0" kern="1200" dirty="0">
                <a:solidFill>
                  <a:schemeClr val="tx1"/>
                </a:solidFill>
                <a:effectLst/>
                <a:latin typeface="+mn-lt"/>
                <a:ea typeface="+mn-ea"/>
                <a:cs typeface="+mn-cs"/>
              </a:rPr>
              <a:t>About the ninth hour of the day he clearly saw in a vision an angel of God who had </a:t>
            </a:r>
            <a:r>
              <a:rPr lang="en-US" sz="1200" b="0" i="1" kern="1200" dirty="0">
                <a:solidFill>
                  <a:schemeClr val="tx1"/>
                </a:solidFill>
                <a:effectLst/>
                <a:latin typeface="+mn-lt"/>
                <a:ea typeface="+mn-ea"/>
                <a:cs typeface="+mn-cs"/>
              </a:rPr>
              <a:t>just</a:t>
            </a:r>
            <a:r>
              <a:rPr lang="en-US" sz="1200" b="0" i="0" kern="1200" dirty="0">
                <a:solidFill>
                  <a:schemeClr val="tx1"/>
                </a:solidFill>
                <a:effectLst/>
                <a:latin typeface="+mn-lt"/>
                <a:ea typeface="+mn-ea"/>
                <a:cs typeface="+mn-cs"/>
              </a:rPr>
              <a:t> come in and said to him, “Cornelius!”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And fixing his gaze on him and being much alarmed, he said, “What is it, Lord?” And he said to him, “Your prayers and alms have ascended as a memorial before God.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Now dispatch </a:t>
            </a:r>
            <a:r>
              <a:rPr lang="en-US" sz="1200" b="0" i="1" kern="1200" dirty="0">
                <a:solidFill>
                  <a:schemeClr val="tx1"/>
                </a:solidFill>
                <a:effectLst/>
                <a:latin typeface="+mn-lt"/>
                <a:ea typeface="+mn-ea"/>
                <a:cs typeface="+mn-cs"/>
              </a:rPr>
              <a:t>some</a:t>
            </a:r>
            <a:r>
              <a:rPr lang="en-US" sz="1200" b="0" i="0" kern="1200" dirty="0">
                <a:solidFill>
                  <a:schemeClr val="tx1"/>
                </a:solidFill>
                <a:effectLst/>
                <a:latin typeface="+mn-lt"/>
                <a:ea typeface="+mn-ea"/>
                <a:cs typeface="+mn-cs"/>
              </a:rPr>
              <a:t> men to Joppa and send for a man </a:t>
            </a:r>
            <a:r>
              <a:rPr lang="en-US" sz="1200" b="0" i="1" kern="1200" dirty="0">
                <a:solidFill>
                  <a:schemeClr val="tx1"/>
                </a:solidFill>
                <a:effectLst/>
                <a:latin typeface="+mn-lt"/>
                <a:ea typeface="+mn-ea"/>
                <a:cs typeface="+mn-cs"/>
              </a:rPr>
              <a:t>named</a:t>
            </a:r>
            <a:r>
              <a:rPr lang="en-US" sz="1200" b="0" i="0" kern="1200" dirty="0">
                <a:solidFill>
                  <a:schemeClr val="tx1"/>
                </a:solidFill>
                <a:effectLst/>
                <a:latin typeface="+mn-lt"/>
                <a:ea typeface="+mn-ea"/>
                <a:cs typeface="+mn-cs"/>
              </a:rPr>
              <a:t> Simon, who is also called Peter;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he is staying with a tanner </a:t>
            </a:r>
            <a:r>
              <a:rPr lang="en-US" sz="1200" b="0" i="1" kern="1200" dirty="0">
                <a:solidFill>
                  <a:schemeClr val="tx1"/>
                </a:solidFill>
                <a:effectLst/>
                <a:latin typeface="+mn-lt"/>
                <a:ea typeface="+mn-ea"/>
                <a:cs typeface="+mn-cs"/>
              </a:rPr>
              <a:t>named</a:t>
            </a:r>
            <a:r>
              <a:rPr lang="en-US" sz="1200" b="0" i="0" kern="1200" dirty="0">
                <a:solidFill>
                  <a:schemeClr val="tx1"/>
                </a:solidFill>
                <a:effectLst/>
                <a:latin typeface="+mn-lt"/>
                <a:ea typeface="+mn-ea"/>
                <a:cs typeface="+mn-cs"/>
              </a:rPr>
              <a:t> Simon, whose house is by the sea.”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When the angel who was speaking to him had left, he summoned two of his servants and a devout soldier of those who were his personal attendants,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and after he had explained everything to them, he sent them to Joppa.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Peter 3:12 (Quoting Psalm 34:15-16) “</a:t>
            </a:r>
            <a:r>
              <a:rPr lang="en-US" sz="1200" b="0" i="0" kern="1200" cap="small" dirty="0">
                <a:solidFill>
                  <a:schemeClr val="tx1"/>
                </a:solidFill>
                <a:effectLst/>
                <a:latin typeface="+mn-lt"/>
                <a:ea typeface="+mn-ea"/>
                <a:cs typeface="+mn-cs"/>
              </a:rPr>
              <a:t>For the eyes of the Lord are toward the righteous</a:t>
            </a:r>
            <a:r>
              <a:rPr lang="en-US" sz="1200" b="0" i="0" kern="1200" dirty="0">
                <a:solidFill>
                  <a:schemeClr val="tx1"/>
                </a:solidFill>
                <a:effectLst/>
                <a:latin typeface="+mn-lt"/>
                <a:ea typeface="+mn-ea"/>
                <a:cs typeface="+mn-cs"/>
              </a:rPr>
              <a:t>, </a:t>
            </a:r>
            <a:r>
              <a:rPr lang="en-US" sz="1200" b="0" i="0" kern="1200" cap="small" dirty="0">
                <a:solidFill>
                  <a:schemeClr val="tx1"/>
                </a:solidFill>
                <a:effectLst/>
                <a:latin typeface="+mn-lt"/>
                <a:ea typeface="+mn-ea"/>
                <a:cs typeface="+mn-cs"/>
              </a:rPr>
              <a:t>And His ears attend to their prayer</a:t>
            </a:r>
            <a:r>
              <a:rPr lang="en-US" sz="1200" b="0" i="0" kern="1200" dirty="0">
                <a:solidFill>
                  <a:schemeClr val="tx1"/>
                </a:solidFill>
                <a:effectLst/>
                <a:latin typeface="+mn-lt"/>
                <a:ea typeface="+mn-ea"/>
                <a:cs typeface="+mn-cs"/>
              </a:rPr>
              <a:t>, </a:t>
            </a:r>
            <a:r>
              <a:rPr lang="en-US" sz="1200" b="0" i="0" kern="1200" cap="small" dirty="0">
                <a:solidFill>
                  <a:schemeClr val="tx1"/>
                </a:solidFill>
                <a:effectLst/>
                <a:latin typeface="+mn-lt"/>
                <a:ea typeface="+mn-ea"/>
                <a:cs typeface="+mn-cs"/>
              </a:rPr>
              <a:t>But the face of the Lord is against those who do evil</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Gen 3:15 And I will put enmity Between you and the woman, And between your seed and her seed; He shall bruise you on the head, And you shall bruise him on the heel.”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Gen 12:1-3 Now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said to Abram, “Go forth from your country, And from your relatives And from your father’s house, To the land which I will show you;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And I will make you a great nation, And I will bless you, And make your name great; And so you shall be a blessing;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And I will bless those who bless you, And the one who curses you I will curse. And in you all the families of the earth will be blessed.”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Gen 22:18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your seed all the nations of the earth shall be blessed, because you have obeyed My voice.”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Acts 10: 5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Now dispatch </a:t>
            </a:r>
            <a:r>
              <a:rPr lang="en-US" sz="1200" b="0" i="1" kern="1200" dirty="0">
                <a:solidFill>
                  <a:schemeClr val="tx1"/>
                </a:solidFill>
                <a:effectLst/>
                <a:latin typeface="+mn-lt"/>
                <a:ea typeface="+mn-ea"/>
                <a:cs typeface="+mn-cs"/>
              </a:rPr>
              <a:t>some</a:t>
            </a:r>
            <a:r>
              <a:rPr lang="en-US" sz="1200" b="0" i="0" kern="1200" dirty="0">
                <a:solidFill>
                  <a:schemeClr val="tx1"/>
                </a:solidFill>
                <a:effectLst/>
                <a:latin typeface="+mn-lt"/>
                <a:ea typeface="+mn-ea"/>
                <a:cs typeface="+mn-cs"/>
              </a:rPr>
              <a:t> men to Joppa and send for a man </a:t>
            </a:r>
            <a:r>
              <a:rPr lang="en-US" sz="1200" b="0" i="1" kern="1200" dirty="0">
                <a:solidFill>
                  <a:schemeClr val="tx1"/>
                </a:solidFill>
                <a:effectLst/>
                <a:latin typeface="+mn-lt"/>
                <a:ea typeface="+mn-ea"/>
                <a:cs typeface="+mn-cs"/>
              </a:rPr>
              <a:t>named</a:t>
            </a:r>
            <a:r>
              <a:rPr lang="en-US" sz="1200" b="0" i="0" kern="1200" dirty="0">
                <a:solidFill>
                  <a:schemeClr val="tx1"/>
                </a:solidFill>
                <a:effectLst/>
                <a:latin typeface="+mn-lt"/>
                <a:ea typeface="+mn-ea"/>
                <a:cs typeface="+mn-cs"/>
              </a:rPr>
              <a:t> Simon, who is also called Peter;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he is staying with a tanner </a:t>
            </a:r>
            <a:r>
              <a:rPr lang="en-US" sz="1200" b="0" i="1" kern="1200" dirty="0">
                <a:solidFill>
                  <a:schemeClr val="tx1"/>
                </a:solidFill>
                <a:effectLst/>
                <a:latin typeface="+mn-lt"/>
                <a:ea typeface="+mn-ea"/>
                <a:cs typeface="+mn-cs"/>
              </a:rPr>
              <a:t>named</a:t>
            </a:r>
            <a:r>
              <a:rPr lang="en-US" sz="1200" b="0" i="0" kern="1200" dirty="0">
                <a:solidFill>
                  <a:schemeClr val="tx1"/>
                </a:solidFill>
                <a:effectLst/>
                <a:latin typeface="+mn-lt"/>
                <a:ea typeface="+mn-ea"/>
                <a:cs typeface="+mn-cs"/>
              </a:rPr>
              <a:t> Simon, whose house is by the sea.”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Acts 11:13-14 And he reported to us how he had seen the angel standing in his house, and saying, ‘Send to Joppa and have Simon, who is also called Peter, brought here;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and he will speak words to you by which you will be saved, you and all your household.’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Titus 3:5 He saved us, not on the basis of deeds which we have done in righteousness, but according to His mercy, by the washing of regeneration and renewing by the Holy Spirit,</a:t>
            </a:r>
          </a:p>
          <a:p>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12</a:t>
            </a:fld>
            <a:endParaRPr lang="en-US" altLang="en-US"/>
          </a:p>
        </p:txBody>
      </p:sp>
      <p:sp>
        <p:nvSpPr>
          <p:cNvPr id="5" name="Footer Placeholder 4">
            <a:extLst>
              <a:ext uri="{FF2B5EF4-FFF2-40B4-BE49-F238E27FC236}">
                <a16:creationId xmlns:a16="http://schemas.microsoft.com/office/drawing/2014/main" id="{27C29A7D-F07C-21A0-E22A-9EC1CB84079F}"/>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353831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Acts 10: 7-8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When the angel who was speaking to him had left, he summoned two of his servants and a devout soldier of those who were his personal attendants,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and after he had explained everything to them, he sent them to Joppa.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Acts 10:9-16  </a:t>
            </a:r>
            <a:r>
              <a:rPr lang="en-US" sz="1200" b="0" i="0" kern="1200" dirty="0">
                <a:solidFill>
                  <a:schemeClr val="tx1"/>
                </a:solidFill>
                <a:effectLst/>
                <a:latin typeface="+mn-lt"/>
                <a:ea typeface="+mn-ea"/>
                <a:cs typeface="+mn-cs"/>
              </a:rPr>
              <a:t>On the next day, as they were on their way and approaching the city, Peter went up on the housetop about the sixth hour to pray. But he became hungry and was desiring to eat; but while they were making preparations, he fell into a trance; </a:t>
            </a:r>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and he *saw the sky opened up, and an object like a great sheet coming down, lowered by four corners to the ground, </a:t>
            </a: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and there were in it all </a:t>
            </a:r>
            <a:r>
              <a:rPr lang="en-US" sz="1200" b="0" i="1" kern="1200" dirty="0">
                <a:solidFill>
                  <a:schemeClr val="tx1"/>
                </a:solidFill>
                <a:effectLst/>
                <a:latin typeface="+mn-lt"/>
                <a:ea typeface="+mn-ea"/>
                <a:cs typeface="+mn-cs"/>
              </a:rPr>
              <a:t>kinds of</a:t>
            </a:r>
            <a:r>
              <a:rPr lang="en-US" sz="1200" b="0" i="0" kern="1200" dirty="0">
                <a:solidFill>
                  <a:schemeClr val="tx1"/>
                </a:solidFill>
                <a:effectLst/>
                <a:latin typeface="+mn-lt"/>
                <a:ea typeface="+mn-ea"/>
                <a:cs typeface="+mn-cs"/>
              </a:rPr>
              <a:t> four-footed animals and crawling creatures of the earth and birds of the air. </a:t>
            </a: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A voice came to him, “Get up, Peter, kill and eat!”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But Peter said, “By no means, Lord, for I have never eaten anything unholy and unclean.” </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Again a voice </a:t>
            </a:r>
            <a:r>
              <a:rPr lang="en-US" sz="1200" b="0" i="1" kern="1200" dirty="0">
                <a:solidFill>
                  <a:schemeClr val="tx1"/>
                </a:solidFill>
                <a:effectLst/>
                <a:latin typeface="+mn-lt"/>
                <a:ea typeface="+mn-ea"/>
                <a:cs typeface="+mn-cs"/>
              </a:rPr>
              <a:t>came</a:t>
            </a:r>
            <a:r>
              <a:rPr lang="en-US" sz="1200" b="0" i="0" kern="1200" dirty="0">
                <a:solidFill>
                  <a:schemeClr val="tx1"/>
                </a:solidFill>
                <a:effectLst/>
                <a:latin typeface="+mn-lt"/>
                <a:ea typeface="+mn-ea"/>
                <a:cs typeface="+mn-cs"/>
              </a:rPr>
              <a:t> to him a second time, “What God has cleansed, no </a:t>
            </a:r>
            <a:r>
              <a:rPr lang="en-US" sz="1200" b="0" i="1" kern="1200" dirty="0">
                <a:solidFill>
                  <a:schemeClr val="tx1"/>
                </a:solidFill>
                <a:effectLst/>
                <a:latin typeface="+mn-lt"/>
                <a:ea typeface="+mn-ea"/>
                <a:cs typeface="+mn-cs"/>
              </a:rPr>
              <a:t>longer</a:t>
            </a:r>
            <a:r>
              <a:rPr lang="en-US" sz="1200" b="0" i="0" kern="1200" dirty="0">
                <a:solidFill>
                  <a:schemeClr val="tx1"/>
                </a:solidFill>
                <a:effectLst/>
                <a:latin typeface="+mn-lt"/>
                <a:ea typeface="+mn-ea"/>
                <a:cs typeface="+mn-cs"/>
              </a:rPr>
              <a:t> consider unholy.”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This happened three times, and immediately the object was taken up into the sky.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13</a:t>
            </a:fld>
            <a:endParaRPr lang="en-US" altLang="en-US"/>
          </a:p>
        </p:txBody>
      </p:sp>
      <p:sp>
        <p:nvSpPr>
          <p:cNvPr id="5" name="Footer Placeholder 4">
            <a:extLst>
              <a:ext uri="{FF2B5EF4-FFF2-40B4-BE49-F238E27FC236}">
                <a16:creationId xmlns:a16="http://schemas.microsoft.com/office/drawing/2014/main" id="{997D20D3-8E4B-B0DA-3D85-3E793C6312B1}"/>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32019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Acts 10:19-20 While Peter was reflecting on the vision, the Spirit said to him, “Behold, three men are looking for you. </a:t>
            </a:r>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But get up, go downstairs and accompany them without misgivings, for I have sent them Myself.”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10:23 So he invited them in and gave them lodging. And on the next day he got up and went away with them, and some of the brethren from Joppa accompanied him.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11:12 The Spirit told me to go with them without misgivings. These six brethren also went with me and we entered the man’s house. </a:t>
            </a:r>
          </a:p>
          <a:p>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14</a:t>
            </a:fld>
            <a:endParaRPr lang="en-US" altLang="en-US"/>
          </a:p>
        </p:txBody>
      </p:sp>
      <p:sp>
        <p:nvSpPr>
          <p:cNvPr id="5" name="Footer Placeholder 4">
            <a:extLst>
              <a:ext uri="{FF2B5EF4-FFF2-40B4-BE49-F238E27FC236}">
                <a16:creationId xmlns:a16="http://schemas.microsoft.com/office/drawing/2014/main" id="{AB498AE7-A91E-6024-3ED8-F14CC17C466B}"/>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62441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10: 25-26 </a:t>
            </a:r>
            <a:r>
              <a:rPr lang="en-US" sz="1200" b="0" i="0" kern="1200" dirty="0">
                <a:solidFill>
                  <a:schemeClr val="tx1"/>
                </a:solidFill>
                <a:effectLst/>
                <a:latin typeface="+mn-lt"/>
                <a:ea typeface="+mn-ea"/>
                <a:cs typeface="+mn-cs"/>
              </a:rPr>
              <a:t>When Peter entered, Cornelius met him, and fell at his feet and worshiped </a:t>
            </a:r>
            <a:r>
              <a:rPr lang="en-US" sz="1200" b="0" i="1" kern="1200" dirty="0">
                <a:solidFill>
                  <a:schemeClr val="tx1"/>
                </a:solidFill>
                <a:effectLst/>
                <a:latin typeface="+mn-lt"/>
                <a:ea typeface="+mn-ea"/>
                <a:cs typeface="+mn-cs"/>
              </a:rPr>
              <a:t>him</a:t>
            </a:r>
            <a:r>
              <a:rPr lang="en-US" sz="1200" b="0" i="0" kern="1200" dirty="0">
                <a:solidFill>
                  <a:schemeClr val="tx1"/>
                </a:solidFill>
                <a:effectLst/>
                <a:latin typeface="+mn-lt"/>
                <a:ea typeface="+mn-ea"/>
                <a:cs typeface="+mn-cs"/>
              </a:rPr>
              <a:t>. </a:t>
            </a:r>
            <a:r>
              <a:rPr lang="en-US" sz="1200" b="1" i="0" kern="1200" baseline="30000" dirty="0">
                <a:solidFill>
                  <a:schemeClr val="tx1"/>
                </a:solidFill>
                <a:effectLst/>
                <a:latin typeface="+mn-lt"/>
                <a:ea typeface="+mn-ea"/>
                <a:cs typeface="+mn-cs"/>
              </a:rPr>
              <a:t>26 </a:t>
            </a:r>
            <a:r>
              <a:rPr lang="en-US" sz="1200" b="0" i="0" kern="1200" dirty="0">
                <a:solidFill>
                  <a:schemeClr val="tx1"/>
                </a:solidFill>
                <a:effectLst/>
                <a:latin typeface="+mn-lt"/>
                <a:ea typeface="+mn-ea"/>
                <a:cs typeface="+mn-cs"/>
              </a:rPr>
              <a:t>But Peter raised him up, saying, “Stand up; I too am </a:t>
            </a:r>
            <a:r>
              <a:rPr lang="en-US" sz="1200" b="0" i="1" kern="1200" dirty="0">
                <a:solidFill>
                  <a:schemeClr val="tx1"/>
                </a:solidFill>
                <a:effectLst/>
                <a:latin typeface="+mn-lt"/>
                <a:ea typeface="+mn-ea"/>
                <a:cs typeface="+mn-cs"/>
              </a:rPr>
              <a:t>just</a:t>
            </a:r>
            <a:r>
              <a:rPr lang="en-US" sz="1200" b="0" i="0" kern="1200" dirty="0">
                <a:solidFill>
                  <a:schemeClr val="tx1"/>
                </a:solidFill>
                <a:effectLst/>
                <a:latin typeface="+mn-lt"/>
                <a:ea typeface="+mn-ea"/>
                <a:cs typeface="+mn-cs"/>
              </a:rPr>
              <a:t> a man.”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10:30-32 Cornelius said, “Four days ago to this hour, I was praying in my house during the ninth hour; and behold, a man stood before me in shining garments, </a:t>
            </a:r>
            <a:r>
              <a:rPr lang="en-US" sz="1200" b="1" i="0" kern="1200" baseline="30000" dirty="0">
                <a:solidFill>
                  <a:schemeClr val="tx1"/>
                </a:solidFill>
                <a:effectLst/>
                <a:latin typeface="+mn-lt"/>
                <a:ea typeface="+mn-ea"/>
                <a:cs typeface="+mn-cs"/>
              </a:rPr>
              <a:t>31 </a:t>
            </a:r>
            <a:r>
              <a:rPr lang="en-US" sz="1200" b="0" i="0" kern="1200" dirty="0">
                <a:solidFill>
                  <a:schemeClr val="tx1"/>
                </a:solidFill>
                <a:effectLst/>
                <a:latin typeface="+mn-lt"/>
                <a:ea typeface="+mn-ea"/>
                <a:cs typeface="+mn-cs"/>
              </a:rPr>
              <a:t>and he *said, ‘Cornelius, your prayer has been heard and your alms have been remembered before God. </a:t>
            </a:r>
            <a:r>
              <a:rPr lang="en-US" sz="1200" b="1" i="0" kern="1200" baseline="30000" dirty="0">
                <a:solidFill>
                  <a:schemeClr val="tx1"/>
                </a:solidFill>
                <a:effectLst/>
                <a:latin typeface="+mn-lt"/>
                <a:ea typeface="+mn-ea"/>
                <a:cs typeface="+mn-cs"/>
              </a:rPr>
              <a:t>32 </a:t>
            </a:r>
            <a:r>
              <a:rPr lang="en-US" sz="1200" b="0" i="0" kern="1200" dirty="0">
                <a:solidFill>
                  <a:schemeClr val="tx1"/>
                </a:solidFill>
                <a:effectLst/>
                <a:latin typeface="+mn-lt"/>
                <a:ea typeface="+mn-ea"/>
                <a:cs typeface="+mn-cs"/>
              </a:rPr>
              <a:t>Therefore send to Joppa and invite Simon, who is also called Peter, to come to you; he is staying at the house of Simon </a:t>
            </a:r>
            <a:r>
              <a:rPr lang="en-US" sz="1200" b="0" i="1" kern="1200" dirty="0">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tanner by the sea.’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10:33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 I sent for you immediately, and you have been kind enough to come. Now then, we are all here present before God to hear all that you have been commanded by the Lord.”</a:t>
            </a:r>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15</a:t>
            </a:fld>
            <a:endParaRPr lang="en-US" altLang="en-US"/>
          </a:p>
        </p:txBody>
      </p:sp>
      <p:sp>
        <p:nvSpPr>
          <p:cNvPr id="5" name="Footer Placeholder 4">
            <a:extLst>
              <a:ext uri="{FF2B5EF4-FFF2-40B4-BE49-F238E27FC236}">
                <a16:creationId xmlns:a16="http://schemas.microsoft.com/office/drawing/2014/main" id="{CF851130-4B2A-BE40-FF97-21D667D78589}"/>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89914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dirty="0">
                <a:solidFill>
                  <a:schemeClr val="tx1"/>
                </a:solidFill>
                <a:effectLst/>
                <a:latin typeface="+mn-lt"/>
                <a:ea typeface="+mn-ea"/>
                <a:cs typeface="+mn-cs"/>
              </a:rPr>
              <a:t>Acts 10:34-43 Opening his mouth, Peter said: “I most certainly understand </a:t>
            </a:r>
            <a:r>
              <a:rPr lang="en-US" sz="1200" b="0" i="1" kern="1200" dirty="0">
                <a:solidFill>
                  <a:schemeClr val="tx1"/>
                </a:solidFill>
                <a:effectLst/>
                <a:latin typeface="+mn-lt"/>
                <a:ea typeface="+mn-ea"/>
                <a:cs typeface="+mn-cs"/>
              </a:rPr>
              <a:t>now</a:t>
            </a:r>
            <a:r>
              <a:rPr lang="en-US" sz="1200" b="0" i="0" kern="1200" dirty="0">
                <a:solidFill>
                  <a:schemeClr val="tx1"/>
                </a:solidFill>
                <a:effectLst/>
                <a:latin typeface="+mn-lt"/>
                <a:ea typeface="+mn-ea"/>
                <a:cs typeface="+mn-cs"/>
              </a:rPr>
              <a:t> that God is not one to show partiality, </a:t>
            </a:r>
            <a:r>
              <a:rPr lang="en-US" sz="1200" b="1" i="0" kern="1200" baseline="30000" dirty="0">
                <a:solidFill>
                  <a:schemeClr val="tx1"/>
                </a:solidFill>
                <a:effectLst/>
                <a:latin typeface="+mn-lt"/>
                <a:ea typeface="+mn-ea"/>
                <a:cs typeface="+mn-cs"/>
              </a:rPr>
              <a:t>35 </a:t>
            </a:r>
            <a:r>
              <a:rPr lang="en-US" sz="1200" b="0" i="0" kern="1200" dirty="0">
                <a:solidFill>
                  <a:schemeClr val="tx1"/>
                </a:solidFill>
                <a:effectLst/>
                <a:latin typeface="+mn-lt"/>
                <a:ea typeface="+mn-ea"/>
                <a:cs typeface="+mn-cs"/>
              </a:rPr>
              <a:t>but in every nation the man who fears Him and does what is right is welcome to Him. </a:t>
            </a:r>
            <a:r>
              <a:rPr lang="en-US" sz="1200" b="1" i="0" kern="1200" baseline="30000" dirty="0">
                <a:solidFill>
                  <a:schemeClr val="tx1"/>
                </a:solidFill>
                <a:effectLst/>
                <a:latin typeface="+mn-lt"/>
                <a:ea typeface="+mn-ea"/>
                <a:cs typeface="+mn-cs"/>
              </a:rPr>
              <a:t>36 </a:t>
            </a:r>
            <a:r>
              <a:rPr lang="en-US" sz="1200" b="0" i="0" kern="1200" dirty="0">
                <a:solidFill>
                  <a:schemeClr val="tx1"/>
                </a:solidFill>
                <a:effectLst/>
                <a:latin typeface="+mn-lt"/>
                <a:ea typeface="+mn-ea"/>
                <a:cs typeface="+mn-cs"/>
              </a:rPr>
              <a:t>The word which He sent to the sons of Israel, preaching peace through Jesus Christ (He is Lord of all)— </a:t>
            </a:r>
            <a:r>
              <a:rPr lang="en-US" sz="1200" b="1" i="0" kern="1200" baseline="30000" dirty="0">
                <a:solidFill>
                  <a:schemeClr val="tx1"/>
                </a:solidFill>
                <a:effectLst/>
                <a:latin typeface="+mn-lt"/>
                <a:ea typeface="+mn-ea"/>
                <a:cs typeface="+mn-cs"/>
              </a:rPr>
              <a:t>37 </a:t>
            </a:r>
            <a:r>
              <a:rPr lang="en-US" sz="1200" b="0" i="0" kern="1200" dirty="0">
                <a:solidFill>
                  <a:schemeClr val="tx1"/>
                </a:solidFill>
                <a:effectLst/>
                <a:latin typeface="+mn-lt"/>
                <a:ea typeface="+mn-ea"/>
                <a:cs typeface="+mn-cs"/>
              </a:rPr>
              <a:t>you yourselves know the thing which took place throughout all Judea, starting from Galilee, after the baptism which John proclaimed. </a:t>
            </a:r>
            <a:r>
              <a:rPr lang="en-US" sz="1200" b="1" i="0" kern="1200" baseline="30000" dirty="0">
                <a:solidFill>
                  <a:schemeClr val="tx1"/>
                </a:solidFill>
                <a:effectLst/>
                <a:latin typeface="+mn-lt"/>
                <a:ea typeface="+mn-ea"/>
                <a:cs typeface="+mn-cs"/>
              </a:rPr>
              <a:t>38 </a:t>
            </a:r>
            <a:r>
              <a:rPr lang="en-US" sz="1200" b="0" i="1" kern="1200" dirty="0">
                <a:solidFill>
                  <a:schemeClr val="tx1"/>
                </a:solidFill>
                <a:effectLst/>
                <a:latin typeface="+mn-lt"/>
                <a:ea typeface="+mn-ea"/>
                <a:cs typeface="+mn-cs"/>
              </a:rPr>
              <a:t>You know of</a:t>
            </a:r>
            <a:r>
              <a:rPr lang="en-US" sz="1200" b="0" i="0" kern="1200" dirty="0">
                <a:solidFill>
                  <a:schemeClr val="tx1"/>
                </a:solidFill>
                <a:effectLst/>
                <a:latin typeface="+mn-lt"/>
                <a:ea typeface="+mn-ea"/>
                <a:cs typeface="+mn-cs"/>
              </a:rPr>
              <a:t> Jesus of Nazareth, how God anointed Him with the Holy Spirit and with power, and </a:t>
            </a:r>
            <a:r>
              <a:rPr lang="en-US" sz="1200" b="0" i="1" kern="1200" dirty="0">
                <a:solidFill>
                  <a:schemeClr val="tx1"/>
                </a:solidFill>
                <a:effectLst/>
                <a:latin typeface="+mn-lt"/>
                <a:ea typeface="+mn-ea"/>
                <a:cs typeface="+mn-cs"/>
              </a:rPr>
              <a:t>how</a:t>
            </a:r>
            <a:r>
              <a:rPr lang="en-US" sz="1200" b="0" i="0" kern="1200" dirty="0">
                <a:solidFill>
                  <a:schemeClr val="tx1"/>
                </a:solidFill>
                <a:effectLst/>
                <a:latin typeface="+mn-lt"/>
                <a:ea typeface="+mn-ea"/>
                <a:cs typeface="+mn-cs"/>
              </a:rPr>
              <a:t> He went about doing good and healing all who were oppressed by the devil, for God was with Him. </a:t>
            </a:r>
            <a:r>
              <a:rPr lang="en-US" sz="1200" b="1" i="0" kern="1200" baseline="30000" dirty="0">
                <a:solidFill>
                  <a:schemeClr val="tx1"/>
                </a:solidFill>
                <a:effectLst/>
                <a:latin typeface="+mn-lt"/>
                <a:ea typeface="+mn-ea"/>
                <a:cs typeface="+mn-cs"/>
              </a:rPr>
              <a:t>39 </a:t>
            </a:r>
            <a:r>
              <a:rPr lang="en-US" sz="1200" b="0" i="0" kern="1200" dirty="0">
                <a:solidFill>
                  <a:schemeClr val="tx1"/>
                </a:solidFill>
                <a:effectLst/>
                <a:latin typeface="+mn-lt"/>
                <a:ea typeface="+mn-ea"/>
                <a:cs typeface="+mn-cs"/>
              </a:rPr>
              <a:t>We are witnesses of all the things He did both in the land of the Jews and in Jerusalem. They also put Him to death by hanging Him on a cross. </a:t>
            </a:r>
            <a:r>
              <a:rPr lang="en-US" sz="1200" b="1" i="0" kern="1200" baseline="30000" dirty="0">
                <a:solidFill>
                  <a:schemeClr val="tx1"/>
                </a:solidFill>
                <a:effectLst/>
                <a:latin typeface="+mn-lt"/>
                <a:ea typeface="+mn-ea"/>
                <a:cs typeface="+mn-cs"/>
              </a:rPr>
              <a:t>40 </a:t>
            </a:r>
            <a:r>
              <a:rPr lang="en-US" sz="1200" b="0" i="0" kern="1200" dirty="0">
                <a:solidFill>
                  <a:schemeClr val="tx1"/>
                </a:solidFill>
                <a:effectLst/>
                <a:latin typeface="+mn-lt"/>
                <a:ea typeface="+mn-ea"/>
                <a:cs typeface="+mn-cs"/>
              </a:rPr>
              <a:t>God raised Him up on the third day and granted that He become visible, </a:t>
            </a:r>
            <a:r>
              <a:rPr lang="en-US" sz="1200" b="1" i="0" kern="1200" baseline="30000" dirty="0">
                <a:solidFill>
                  <a:schemeClr val="tx1"/>
                </a:solidFill>
                <a:effectLst/>
                <a:latin typeface="+mn-lt"/>
                <a:ea typeface="+mn-ea"/>
                <a:cs typeface="+mn-cs"/>
              </a:rPr>
              <a:t>41 </a:t>
            </a:r>
            <a:r>
              <a:rPr lang="en-US" sz="1200" b="0" i="0" kern="1200" dirty="0">
                <a:solidFill>
                  <a:schemeClr val="tx1"/>
                </a:solidFill>
                <a:effectLst/>
                <a:latin typeface="+mn-lt"/>
                <a:ea typeface="+mn-ea"/>
                <a:cs typeface="+mn-cs"/>
              </a:rPr>
              <a:t>not to all the people, but to witnesses who were chosen beforehand by God, </a:t>
            </a:r>
            <a:r>
              <a:rPr lang="en-US" sz="1200" b="0" i="1" kern="1200" dirty="0">
                <a:solidFill>
                  <a:schemeClr val="tx1"/>
                </a:solidFill>
                <a:effectLst/>
                <a:latin typeface="+mn-lt"/>
                <a:ea typeface="+mn-ea"/>
                <a:cs typeface="+mn-cs"/>
              </a:rPr>
              <a:t>that is</a:t>
            </a:r>
            <a:r>
              <a:rPr lang="en-US" sz="1200" b="0" i="0" kern="1200" dirty="0">
                <a:solidFill>
                  <a:schemeClr val="tx1"/>
                </a:solidFill>
                <a:effectLst/>
                <a:latin typeface="+mn-lt"/>
                <a:ea typeface="+mn-ea"/>
                <a:cs typeface="+mn-cs"/>
              </a:rPr>
              <a:t>, to us who ate and drank with Him after He arose from the dead. </a:t>
            </a:r>
            <a:r>
              <a:rPr lang="en-US" sz="1200" b="1" i="0" kern="1200" baseline="30000" dirty="0">
                <a:solidFill>
                  <a:schemeClr val="tx1"/>
                </a:solidFill>
                <a:effectLst/>
                <a:latin typeface="+mn-lt"/>
                <a:ea typeface="+mn-ea"/>
                <a:cs typeface="+mn-cs"/>
              </a:rPr>
              <a:t>42 </a:t>
            </a:r>
            <a:r>
              <a:rPr lang="en-US" sz="1200" b="0" i="0" kern="1200" dirty="0">
                <a:solidFill>
                  <a:schemeClr val="tx1"/>
                </a:solidFill>
                <a:effectLst/>
                <a:latin typeface="+mn-lt"/>
                <a:ea typeface="+mn-ea"/>
                <a:cs typeface="+mn-cs"/>
              </a:rPr>
              <a:t>And He ordered us to preach to the people, and solemnly to testify that this is the One who has been appointed by God as Judge of the living and the dead. </a:t>
            </a:r>
            <a:r>
              <a:rPr lang="en-US" sz="1200" b="1" i="0" kern="1200" baseline="30000" dirty="0">
                <a:solidFill>
                  <a:schemeClr val="tx1"/>
                </a:solidFill>
                <a:effectLst/>
                <a:latin typeface="+mn-lt"/>
                <a:ea typeface="+mn-ea"/>
                <a:cs typeface="+mn-cs"/>
              </a:rPr>
              <a:t>43 </a:t>
            </a:r>
            <a:r>
              <a:rPr lang="en-US" sz="1200" b="0" i="0" kern="1200" dirty="0">
                <a:solidFill>
                  <a:schemeClr val="tx1"/>
                </a:solidFill>
                <a:effectLst/>
                <a:latin typeface="+mn-lt"/>
                <a:ea typeface="+mn-ea"/>
                <a:cs typeface="+mn-cs"/>
              </a:rPr>
              <a:t>Of Him all the prophets bear witness that through His name everyone who believes in Him receives forgiveness of sins.”</a:t>
            </a:r>
          </a:p>
          <a:p>
            <a:endParaRPr lang="en-US" dirty="0"/>
          </a:p>
          <a:p>
            <a:r>
              <a:rPr lang="en-US" dirty="0"/>
              <a:t>Ecclesiastes 12:13 (ESV) </a:t>
            </a:r>
            <a:r>
              <a:rPr lang="en-US" sz="1200" b="0" i="0" kern="1200" dirty="0">
                <a:solidFill>
                  <a:schemeClr val="tx1"/>
                </a:solidFill>
                <a:effectLst/>
                <a:latin typeface="+mn-lt"/>
                <a:ea typeface="+mn-ea"/>
                <a:cs typeface="+mn-cs"/>
              </a:rPr>
              <a:t>The end of the matter; all has been heard. Fear God and keep his commandments, for this is the whole duty of man.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Hebrews 10:31 It is a terrifying thing to fall into the hands of the living God.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Romans 11:22 Behold then the kindness and severity of God; to those who fell, severity, but to you, God’s kindness, if you continue in His kindness; otherwise you also will be cut off.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Corinthians 5:11 Therefore, knowing the fear of the Lord, we persuade men, but we are made manifest to God; and I hope that we are made manifest also in your consciences.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Romans 10:1-10 Brethren, my heart’s desire and my prayer to God for them is for </a:t>
            </a:r>
            <a:r>
              <a:rPr lang="en-US" sz="1200" b="0" i="1" kern="1200" dirty="0">
                <a:solidFill>
                  <a:schemeClr val="tx1"/>
                </a:solidFill>
                <a:effectLst/>
                <a:latin typeface="+mn-lt"/>
                <a:ea typeface="+mn-ea"/>
                <a:cs typeface="+mn-cs"/>
              </a:rPr>
              <a:t>their</a:t>
            </a:r>
            <a:r>
              <a:rPr lang="en-US" sz="1200" b="0" i="0" kern="1200" dirty="0">
                <a:solidFill>
                  <a:schemeClr val="tx1"/>
                </a:solidFill>
                <a:effectLst/>
                <a:latin typeface="+mn-lt"/>
                <a:ea typeface="+mn-ea"/>
                <a:cs typeface="+mn-cs"/>
              </a:rPr>
              <a:t> salvation.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For I testify about them that they have a zeal for God, but not in accordance with knowledge.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For not knowing about God’s righteousness and seeking to establish their own, they did not subject themselves to the righteousness of God.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For Christ is the end of the law for righteousness to everyone who believes.</a:t>
            </a:r>
          </a:p>
          <a:p>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For Moses writes that the man who practices the righteousness which is based on law shall live by that righteousness.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But the righteousness based on faith speaks as follows: “</a:t>
            </a:r>
            <a:r>
              <a:rPr lang="en-US" sz="1200" b="0" i="0" kern="1200" cap="small" dirty="0">
                <a:solidFill>
                  <a:schemeClr val="tx1"/>
                </a:solidFill>
                <a:effectLst/>
                <a:latin typeface="+mn-lt"/>
                <a:ea typeface="+mn-ea"/>
                <a:cs typeface="+mn-cs"/>
              </a:rPr>
              <a:t>Do not say in your heart, ‘Who will ascend into heaven</a:t>
            </a:r>
            <a:r>
              <a:rPr lang="en-US" sz="1200" b="0" i="0" kern="1200" dirty="0">
                <a:solidFill>
                  <a:schemeClr val="tx1"/>
                </a:solidFill>
                <a:effectLst/>
                <a:latin typeface="+mn-lt"/>
                <a:ea typeface="+mn-ea"/>
                <a:cs typeface="+mn-cs"/>
              </a:rPr>
              <a:t>?’ (that is, to bring Christ down),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or ‘</a:t>
            </a:r>
            <a:r>
              <a:rPr lang="en-US" sz="1200" b="0" i="0" kern="1200" cap="small" dirty="0">
                <a:solidFill>
                  <a:schemeClr val="tx1"/>
                </a:solidFill>
                <a:effectLst/>
                <a:latin typeface="+mn-lt"/>
                <a:ea typeface="+mn-ea"/>
                <a:cs typeface="+mn-cs"/>
              </a:rPr>
              <a:t>Who will descend into the</a:t>
            </a:r>
            <a:r>
              <a:rPr lang="en-US" sz="1200" b="0" i="0" kern="1200" dirty="0">
                <a:solidFill>
                  <a:schemeClr val="tx1"/>
                </a:solidFill>
                <a:effectLst/>
                <a:latin typeface="+mn-lt"/>
                <a:ea typeface="+mn-ea"/>
                <a:cs typeface="+mn-cs"/>
              </a:rPr>
              <a:t> </a:t>
            </a:r>
            <a:r>
              <a:rPr lang="en-US" sz="1200" b="0" i="0" kern="1200" cap="small" dirty="0">
                <a:solidFill>
                  <a:schemeClr val="tx1"/>
                </a:solidFill>
                <a:effectLst/>
                <a:latin typeface="+mn-lt"/>
                <a:ea typeface="+mn-ea"/>
                <a:cs typeface="+mn-cs"/>
              </a:rPr>
              <a:t>abyss</a:t>
            </a:r>
            <a:r>
              <a:rPr lang="en-US" sz="1200" b="0" i="0" kern="1200" dirty="0">
                <a:solidFill>
                  <a:schemeClr val="tx1"/>
                </a:solidFill>
                <a:effectLst/>
                <a:latin typeface="+mn-lt"/>
                <a:ea typeface="+mn-ea"/>
                <a:cs typeface="+mn-cs"/>
              </a:rPr>
              <a:t>?’ (that is, to bring Christ up from the dead).”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But what does it say? “</a:t>
            </a:r>
            <a:r>
              <a:rPr lang="en-US" sz="1200" b="0" i="0" kern="1200" cap="small" dirty="0">
                <a:solidFill>
                  <a:schemeClr val="tx1"/>
                </a:solidFill>
                <a:effectLst/>
                <a:latin typeface="+mn-lt"/>
                <a:ea typeface="+mn-ea"/>
                <a:cs typeface="+mn-cs"/>
              </a:rPr>
              <a:t>The word is near you, in your mouth and in your heart</a:t>
            </a:r>
            <a:r>
              <a:rPr lang="en-US" sz="1200" b="0" i="0" kern="1200" dirty="0">
                <a:solidFill>
                  <a:schemeClr val="tx1"/>
                </a:solidFill>
                <a:effectLst/>
                <a:latin typeface="+mn-lt"/>
                <a:ea typeface="+mn-ea"/>
                <a:cs typeface="+mn-cs"/>
              </a:rPr>
              <a:t>”—that is, the word of faith which we are preaching,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that if you confess with your mouth Jesus </a:t>
            </a:r>
            <a:r>
              <a:rPr lang="en-US" sz="1200" b="0" i="1" kern="1200" dirty="0">
                <a:solidFill>
                  <a:schemeClr val="tx1"/>
                </a:solidFill>
                <a:effectLst/>
                <a:latin typeface="+mn-lt"/>
                <a:ea typeface="+mn-ea"/>
                <a:cs typeface="+mn-cs"/>
              </a:rPr>
              <a:t>as</a:t>
            </a:r>
            <a:r>
              <a:rPr lang="en-US" sz="1200" b="0" i="0" kern="1200" dirty="0">
                <a:solidFill>
                  <a:schemeClr val="tx1"/>
                </a:solidFill>
                <a:effectLst/>
                <a:latin typeface="+mn-lt"/>
                <a:ea typeface="+mn-ea"/>
                <a:cs typeface="+mn-cs"/>
              </a:rPr>
              <a:t> Lord, and believe in your heart that God raised Him from the dead, you will be saved;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for with the heart a person believes, resulting in righteousness, and with the mouth he confesses, resulting in salvation. </a:t>
            </a:r>
          </a:p>
          <a:p>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16</a:t>
            </a:fld>
            <a:endParaRPr lang="en-US" altLang="en-US"/>
          </a:p>
        </p:txBody>
      </p:sp>
      <p:sp>
        <p:nvSpPr>
          <p:cNvPr id="5" name="Footer Placeholder 4">
            <a:extLst>
              <a:ext uri="{FF2B5EF4-FFF2-40B4-BE49-F238E27FC236}">
                <a16:creationId xmlns:a16="http://schemas.microsoft.com/office/drawing/2014/main" id="{A3BFABA8-563C-03BB-216D-D909D56B3120}"/>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114744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Acts 10:34-43 Opening his mouth, Peter said: “I most certainly understand </a:t>
            </a:r>
            <a:r>
              <a:rPr lang="en-US" sz="1200" b="0" i="1" kern="1200" dirty="0">
                <a:solidFill>
                  <a:schemeClr val="tx1"/>
                </a:solidFill>
                <a:effectLst/>
                <a:latin typeface="+mn-lt"/>
                <a:ea typeface="+mn-ea"/>
                <a:cs typeface="+mn-cs"/>
              </a:rPr>
              <a:t>now</a:t>
            </a:r>
            <a:r>
              <a:rPr lang="en-US" sz="1200" b="0" i="0" kern="1200" dirty="0">
                <a:solidFill>
                  <a:schemeClr val="tx1"/>
                </a:solidFill>
                <a:effectLst/>
                <a:latin typeface="+mn-lt"/>
                <a:ea typeface="+mn-ea"/>
                <a:cs typeface="+mn-cs"/>
              </a:rPr>
              <a:t> that God is not one to show partiality, </a:t>
            </a:r>
            <a:r>
              <a:rPr lang="en-US" sz="1200" b="1" i="0" kern="1200" baseline="30000" dirty="0">
                <a:solidFill>
                  <a:schemeClr val="tx1"/>
                </a:solidFill>
                <a:effectLst/>
                <a:latin typeface="+mn-lt"/>
                <a:ea typeface="+mn-ea"/>
                <a:cs typeface="+mn-cs"/>
              </a:rPr>
              <a:t>35 </a:t>
            </a:r>
            <a:r>
              <a:rPr lang="en-US" sz="1200" b="0" i="0" kern="1200" dirty="0">
                <a:solidFill>
                  <a:schemeClr val="tx1"/>
                </a:solidFill>
                <a:effectLst/>
                <a:latin typeface="+mn-lt"/>
                <a:ea typeface="+mn-ea"/>
                <a:cs typeface="+mn-cs"/>
              </a:rPr>
              <a:t>but in every nation the man who fears Him and does what is right is welcome to Him. </a:t>
            </a:r>
            <a:r>
              <a:rPr lang="en-US" sz="1200" b="1" i="0" kern="1200" baseline="30000" dirty="0">
                <a:solidFill>
                  <a:schemeClr val="tx1"/>
                </a:solidFill>
                <a:effectLst/>
                <a:latin typeface="+mn-lt"/>
                <a:ea typeface="+mn-ea"/>
                <a:cs typeface="+mn-cs"/>
              </a:rPr>
              <a:t>36 </a:t>
            </a:r>
            <a:r>
              <a:rPr lang="en-US" sz="1200" b="0" i="0" kern="1200" dirty="0">
                <a:solidFill>
                  <a:schemeClr val="tx1"/>
                </a:solidFill>
                <a:effectLst/>
                <a:latin typeface="+mn-lt"/>
                <a:ea typeface="+mn-ea"/>
                <a:cs typeface="+mn-cs"/>
              </a:rPr>
              <a:t>The word which He sent to the sons of Israel, preaching peace through Jesus Christ (He is Lord of all)— </a:t>
            </a:r>
            <a:r>
              <a:rPr lang="en-US" sz="1200" b="1" i="0" kern="1200" baseline="30000" dirty="0">
                <a:solidFill>
                  <a:schemeClr val="tx1"/>
                </a:solidFill>
                <a:effectLst/>
                <a:latin typeface="+mn-lt"/>
                <a:ea typeface="+mn-ea"/>
                <a:cs typeface="+mn-cs"/>
              </a:rPr>
              <a:t>37 </a:t>
            </a:r>
            <a:r>
              <a:rPr lang="en-US" sz="1200" b="0" i="0" kern="1200" dirty="0">
                <a:solidFill>
                  <a:schemeClr val="tx1"/>
                </a:solidFill>
                <a:effectLst/>
                <a:latin typeface="+mn-lt"/>
                <a:ea typeface="+mn-ea"/>
                <a:cs typeface="+mn-cs"/>
              </a:rPr>
              <a:t>you yourselves know the thing which took place throughout all Judea, starting from Galilee, after the baptism which John proclaimed. </a:t>
            </a:r>
            <a:r>
              <a:rPr lang="en-US" sz="1200" b="1" i="0" kern="1200" baseline="30000" dirty="0">
                <a:solidFill>
                  <a:schemeClr val="tx1"/>
                </a:solidFill>
                <a:effectLst/>
                <a:latin typeface="+mn-lt"/>
                <a:ea typeface="+mn-ea"/>
                <a:cs typeface="+mn-cs"/>
              </a:rPr>
              <a:t>38 </a:t>
            </a:r>
            <a:r>
              <a:rPr lang="en-US" sz="1200" b="0" i="1" kern="1200" dirty="0">
                <a:solidFill>
                  <a:schemeClr val="tx1"/>
                </a:solidFill>
                <a:effectLst/>
                <a:latin typeface="+mn-lt"/>
                <a:ea typeface="+mn-ea"/>
                <a:cs typeface="+mn-cs"/>
              </a:rPr>
              <a:t>You know of</a:t>
            </a:r>
            <a:r>
              <a:rPr lang="en-US" sz="1200" b="0" i="0" kern="1200" dirty="0">
                <a:solidFill>
                  <a:schemeClr val="tx1"/>
                </a:solidFill>
                <a:effectLst/>
                <a:latin typeface="+mn-lt"/>
                <a:ea typeface="+mn-ea"/>
                <a:cs typeface="+mn-cs"/>
              </a:rPr>
              <a:t> Jesus of Nazareth, how God anointed Him with the Holy Spirit and with power, and </a:t>
            </a:r>
            <a:r>
              <a:rPr lang="en-US" sz="1200" b="0" i="1" kern="1200" dirty="0">
                <a:solidFill>
                  <a:schemeClr val="tx1"/>
                </a:solidFill>
                <a:effectLst/>
                <a:latin typeface="+mn-lt"/>
                <a:ea typeface="+mn-ea"/>
                <a:cs typeface="+mn-cs"/>
              </a:rPr>
              <a:t>how</a:t>
            </a:r>
            <a:r>
              <a:rPr lang="en-US" sz="1200" b="0" i="0" kern="1200" dirty="0">
                <a:solidFill>
                  <a:schemeClr val="tx1"/>
                </a:solidFill>
                <a:effectLst/>
                <a:latin typeface="+mn-lt"/>
                <a:ea typeface="+mn-ea"/>
                <a:cs typeface="+mn-cs"/>
              </a:rPr>
              <a:t> He went about doing good and healing all who were oppressed by the devil, for God was with Him. </a:t>
            </a:r>
            <a:r>
              <a:rPr lang="en-US" sz="1200" b="1" i="0" kern="1200" baseline="30000" dirty="0">
                <a:solidFill>
                  <a:schemeClr val="tx1"/>
                </a:solidFill>
                <a:effectLst/>
                <a:latin typeface="+mn-lt"/>
                <a:ea typeface="+mn-ea"/>
                <a:cs typeface="+mn-cs"/>
              </a:rPr>
              <a:t>39 </a:t>
            </a:r>
            <a:r>
              <a:rPr lang="en-US" sz="1200" b="0" i="0" kern="1200" dirty="0">
                <a:solidFill>
                  <a:schemeClr val="tx1"/>
                </a:solidFill>
                <a:effectLst/>
                <a:latin typeface="+mn-lt"/>
                <a:ea typeface="+mn-ea"/>
                <a:cs typeface="+mn-cs"/>
              </a:rPr>
              <a:t>We are witnesses of all the things He did both in the land of the Jews and in Jerusalem. They also put Him to death by hanging Him on a cross. </a:t>
            </a:r>
            <a:r>
              <a:rPr lang="en-US" sz="1200" b="1" i="0" kern="1200" baseline="30000" dirty="0">
                <a:solidFill>
                  <a:schemeClr val="tx1"/>
                </a:solidFill>
                <a:effectLst/>
                <a:latin typeface="+mn-lt"/>
                <a:ea typeface="+mn-ea"/>
                <a:cs typeface="+mn-cs"/>
              </a:rPr>
              <a:t>40 </a:t>
            </a:r>
            <a:r>
              <a:rPr lang="en-US" sz="1200" b="0" i="0" kern="1200" dirty="0">
                <a:solidFill>
                  <a:schemeClr val="tx1"/>
                </a:solidFill>
                <a:effectLst/>
                <a:latin typeface="+mn-lt"/>
                <a:ea typeface="+mn-ea"/>
                <a:cs typeface="+mn-cs"/>
              </a:rPr>
              <a:t>God raised Him up on the third day and granted that He become visible, </a:t>
            </a:r>
            <a:r>
              <a:rPr lang="en-US" sz="1200" b="1" i="0" kern="1200" baseline="30000" dirty="0">
                <a:solidFill>
                  <a:schemeClr val="tx1"/>
                </a:solidFill>
                <a:effectLst/>
                <a:latin typeface="+mn-lt"/>
                <a:ea typeface="+mn-ea"/>
                <a:cs typeface="+mn-cs"/>
              </a:rPr>
              <a:t>41 </a:t>
            </a:r>
            <a:r>
              <a:rPr lang="en-US" sz="1200" b="0" i="0" kern="1200" dirty="0">
                <a:solidFill>
                  <a:schemeClr val="tx1"/>
                </a:solidFill>
                <a:effectLst/>
                <a:latin typeface="+mn-lt"/>
                <a:ea typeface="+mn-ea"/>
                <a:cs typeface="+mn-cs"/>
              </a:rPr>
              <a:t>not to all the people, but to witnesses who were chosen beforehand by God, </a:t>
            </a:r>
            <a:r>
              <a:rPr lang="en-US" sz="1200" b="0" i="1" kern="1200" dirty="0">
                <a:solidFill>
                  <a:schemeClr val="tx1"/>
                </a:solidFill>
                <a:effectLst/>
                <a:latin typeface="+mn-lt"/>
                <a:ea typeface="+mn-ea"/>
                <a:cs typeface="+mn-cs"/>
              </a:rPr>
              <a:t>that is</a:t>
            </a:r>
            <a:r>
              <a:rPr lang="en-US" sz="1200" b="0" i="0" kern="1200" dirty="0">
                <a:solidFill>
                  <a:schemeClr val="tx1"/>
                </a:solidFill>
                <a:effectLst/>
                <a:latin typeface="+mn-lt"/>
                <a:ea typeface="+mn-ea"/>
                <a:cs typeface="+mn-cs"/>
              </a:rPr>
              <a:t>, to us who ate and drank with Him after He arose from the dead. </a:t>
            </a:r>
            <a:r>
              <a:rPr lang="en-US" sz="1200" b="1" i="0" kern="1200" baseline="30000" dirty="0">
                <a:solidFill>
                  <a:schemeClr val="tx1"/>
                </a:solidFill>
                <a:effectLst/>
                <a:latin typeface="+mn-lt"/>
                <a:ea typeface="+mn-ea"/>
                <a:cs typeface="+mn-cs"/>
              </a:rPr>
              <a:t>42 </a:t>
            </a:r>
            <a:r>
              <a:rPr lang="en-US" sz="1200" b="0" i="0" kern="1200" dirty="0">
                <a:solidFill>
                  <a:schemeClr val="tx1"/>
                </a:solidFill>
                <a:effectLst/>
                <a:latin typeface="+mn-lt"/>
                <a:ea typeface="+mn-ea"/>
                <a:cs typeface="+mn-cs"/>
              </a:rPr>
              <a:t>And He ordered us to preach to the people, and solemnly to testify that this is the One who has been appointed by God as Judge of the living and the dead. </a:t>
            </a:r>
            <a:r>
              <a:rPr lang="en-US" sz="1200" b="1" i="0" kern="1200" baseline="30000" dirty="0">
                <a:solidFill>
                  <a:schemeClr val="tx1"/>
                </a:solidFill>
                <a:effectLst/>
                <a:latin typeface="+mn-lt"/>
                <a:ea typeface="+mn-ea"/>
                <a:cs typeface="+mn-cs"/>
              </a:rPr>
              <a:t>43 </a:t>
            </a:r>
            <a:r>
              <a:rPr lang="en-US" sz="1200" b="0" i="0" kern="1200" dirty="0">
                <a:solidFill>
                  <a:schemeClr val="tx1"/>
                </a:solidFill>
                <a:effectLst/>
                <a:latin typeface="+mn-lt"/>
                <a:ea typeface="+mn-ea"/>
                <a:cs typeface="+mn-cs"/>
              </a:rPr>
              <a:t>Of Him all the prophets bear witness that through His name everyone who believes in Him receives forgiveness of sins.”</a:t>
            </a:r>
          </a:p>
          <a:p>
            <a:endParaRPr lang="en-US" dirty="0"/>
          </a:p>
          <a:p>
            <a:r>
              <a:rPr lang="en-US" dirty="0"/>
              <a:t>John 1:32-34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John testified saying, “I have seen the Spirit descending as a dove out of heaven, and He remained upon Him. </a:t>
            </a:r>
            <a:r>
              <a:rPr lang="en-US" sz="1200" b="1" i="0" kern="1200" baseline="30000" dirty="0">
                <a:solidFill>
                  <a:schemeClr val="tx1"/>
                </a:solidFill>
                <a:effectLst/>
                <a:latin typeface="+mn-lt"/>
                <a:ea typeface="+mn-ea"/>
                <a:cs typeface="+mn-cs"/>
              </a:rPr>
              <a:t>33 </a:t>
            </a:r>
            <a:r>
              <a:rPr lang="en-US" sz="1200" b="0" i="0" kern="1200" dirty="0">
                <a:solidFill>
                  <a:schemeClr val="tx1"/>
                </a:solidFill>
                <a:effectLst/>
                <a:latin typeface="+mn-lt"/>
                <a:ea typeface="+mn-ea"/>
                <a:cs typeface="+mn-cs"/>
              </a:rPr>
              <a:t>I did not recognize Him, but He who sent me to baptize in water said to me, ‘He upon whom you see the Spirit descending and remaining upon Him, this is the One who baptizes in the Holy Spirit.’ </a:t>
            </a:r>
            <a:r>
              <a:rPr lang="en-US" sz="1200" b="1" i="0" kern="1200" baseline="30000" dirty="0">
                <a:solidFill>
                  <a:schemeClr val="tx1"/>
                </a:solidFill>
                <a:effectLst/>
                <a:latin typeface="+mn-lt"/>
                <a:ea typeface="+mn-ea"/>
                <a:cs typeface="+mn-cs"/>
              </a:rPr>
              <a:t>34 </a:t>
            </a:r>
            <a:r>
              <a:rPr lang="en-US" sz="1200" b="0" i="0" kern="1200" dirty="0">
                <a:solidFill>
                  <a:schemeClr val="tx1"/>
                </a:solidFill>
                <a:effectLst/>
                <a:latin typeface="+mn-lt"/>
                <a:ea typeface="+mn-ea"/>
                <a:cs typeface="+mn-cs"/>
              </a:rPr>
              <a:t>I myself have seen, and have testified that this is the Son of God.”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2:36 Therefore let all the house of Israel know for certain that God has made Him both Lord and Christ—this Jesus whom you crucified.”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3:13-15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God of Abraham, Isaac and Jacob, the God of our fathers, has glorified His servant Jesus, </a:t>
            </a:r>
            <a:r>
              <a:rPr lang="en-US" sz="1200" b="0" i="1" kern="1200" dirty="0">
                <a:solidFill>
                  <a:schemeClr val="tx1"/>
                </a:solidFill>
                <a:effectLst/>
                <a:latin typeface="+mn-lt"/>
                <a:ea typeface="+mn-ea"/>
                <a:cs typeface="+mn-cs"/>
              </a:rPr>
              <a:t>the one</a:t>
            </a:r>
            <a:r>
              <a:rPr lang="en-US" sz="1200" b="0" i="0" kern="1200" dirty="0">
                <a:solidFill>
                  <a:schemeClr val="tx1"/>
                </a:solidFill>
                <a:effectLst/>
                <a:latin typeface="+mn-lt"/>
                <a:ea typeface="+mn-ea"/>
                <a:cs typeface="+mn-cs"/>
              </a:rPr>
              <a:t> whom you delivered and disowned in the presence of Pilate, when he had decided to release Him.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But you disowned the Holy and Righteous One and asked for a murderer to be granted to you, </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but put to death the Prince of life, </a:t>
            </a:r>
            <a:r>
              <a:rPr lang="en-US" sz="1200" b="0" i="1" kern="1200" dirty="0">
                <a:solidFill>
                  <a:schemeClr val="tx1"/>
                </a:solidFill>
                <a:effectLst/>
                <a:latin typeface="+mn-lt"/>
                <a:ea typeface="+mn-ea"/>
                <a:cs typeface="+mn-cs"/>
              </a:rPr>
              <a:t>the one</a:t>
            </a:r>
            <a:r>
              <a:rPr lang="en-US" sz="1200" b="0" i="0" kern="1200" dirty="0">
                <a:solidFill>
                  <a:schemeClr val="tx1"/>
                </a:solidFill>
                <a:effectLst/>
                <a:latin typeface="+mn-lt"/>
                <a:ea typeface="+mn-ea"/>
                <a:cs typeface="+mn-cs"/>
              </a:rPr>
              <a:t> whom God raised from the dead, </a:t>
            </a:r>
            <a:r>
              <a:rPr lang="en-US" sz="1200" b="0" i="1" kern="1200" dirty="0">
                <a:solidFill>
                  <a:schemeClr val="tx1"/>
                </a:solidFill>
                <a:effectLst/>
                <a:latin typeface="+mn-lt"/>
                <a:ea typeface="+mn-ea"/>
                <a:cs typeface="+mn-cs"/>
              </a:rPr>
              <a:t>a fact</a:t>
            </a:r>
            <a:r>
              <a:rPr lang="en-US" sz="1200" b="0" i="0" kern="1200" dirty="0">
                <a:solidFill>
                  <a:schemeClr val="tx1"/>
                </a:solidFill>
                <a:effectLst/>
                <a:latin typeface="+mn-lt"/>
                <a:ea typeface="+mn-ea"/>
                <a:cs typeface="+mn-cs"/>
              </a:rPr>
              <a:t> to which we are witnesses.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4:10 let it be known to all of you and to all the people of Israel, that by the name of Jesus Christ the Nazarene, whom you crucified, whom God raised from the dead—by this </a:t>
            </a:r>
            <a:r>
              <a:rPr lang="en-US" sz="1200" b="0" i="1" kern="1200" dirty="0">
                <a:solidFill>
                  <a:schemeClr val="tx1"/>
                </a:solidFill>
                <a:effectLst/>
                <a:latin typeface="+mn-lt"/>
                <a:ea typeface="+mn-ea"/>
                <a:cs typeface="+mn-cs"/>
              </a:rPr>
              <a:t>name</a:t>
            </a:r>
            <a:r>
              <a:rPr lang="en-US" sz="1200" b="0" i="0" kern="1200" dirty="0">
                <a:solidFill>
                  <a:schemeClr val="tx1"/>
                </a:solidFill>
                <a:effectLst/>
                <a:latin typeface="+mn-lt"/>
                <a:ea typeface="+mn-ea"/>
                <a:cs typeface="+mn-cs"/>
              </a:rPr>
              <a:t> this man stands here before you in good health.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5:30 The God of our fathers raised up Jesus, whom you had put to death by hanging Him on a cross.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Corinthians 15:3-4 For I delivered to you as of first importance what I also received, that Christ died for our sins according to the Scriptures,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and that He was buried, and that He was raised on the third day according to the Scriptures,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17:30-31  Therefore having overlooked the times of ignorance, God is now declaring to men that all </a:t>
            </a:r>
            <a:r>
              <a:rPr lang="en-US" sz="1200" b="0" i="1" kern="1200" dirty="0">
                <a:solidFill>
                  <a:schemeClr val="tx1"/>
                </a:solidFill>
                <a:effectLst/>
                <a:latin typeface="+mn-lt"/>
                <a:ea typeface="+mn-ea"/>
                <a:cs typeface="+mn-cs"/>
              </a:rPr>
              <a:t>people</a:t>
            </a:r>
            <a:r>
              <a:rPr lang="en-US" sz="1200" b="0" i="0" kern="1200" dirty="0">
                <a:solidFill>
                  <a:schemeClr val="tx1"/>
                </a:solidFill>
                <a:effectLst/>
                <a:latin typeface="+mn-lt"/>
                <a:ea typeface="+mn-ea"/>
                <a:cs typeface="+mn-cs"/>
              </a:rPr>
              <a:t> everywhere should repent, </a:t>
            </a:r>
            <a:r>
              <a:rPr lang="en-US" sz="1200" b="1" i="0" kern="1200" baseline="30000" dirty="0">
                <a:solidFill>
                  <a:schemeClr val="tx1"/>
                </a:solidFill>
                <a:effectLst/>
                <a:latin typeface="+mn-lt"/>
                <a:ea typeface="+mn-ea"/>
                <a:cs typeface="+mn-cs"/>
              </a:rPr>
              <a:t>31 </a:t>
            </a:r>
            <a:r>
              <a:rPr lang="en-US" sz="1200" b="0" i="0" kern="1200" dirty="0">
                <a:solidFill>
                  <a:schemeClr val="tx1"/>
                </a:solidFill>
                <a:effectLst/>
                <a:latin typeface="+mn-lt"/>
                <a:ea typeface="+mn-ea"/>
                <a:cs typeface="+mn-cs"/>
              </a:rPr>
              <a:t>because He has fixed a day in which He will judge the world in righteousness through a Man whom He has appointed, having furnished proof to all men by raising Him from the dead.”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Luke 24:44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Now He said to them, “These are My words which I spoke to you while I was still with you, that all things which are written about Me in the Law of Moses and the Prophets and the Psalms must be fulfilled.”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2:38 Peter </a:t>
            </a:r>
            <a:r>
              <a:rPr lang="en-US" sz="1200" b="0" i="1" kern="1200" dirty="0">
                <a:solidFill>
                  <a:schemeClr val="tx1"/>
                </a:solidFill>
                <a:effectLst/>
                <a:latin typeface="+mn-lt"/>
                <a:ea typeface="+mn-ea"/>
                <a:cs typeface="+mn-cs"/>
              </a:rPr>
              <a:t>said</a:t>
            </a:r>
            <a:r>
              <a:rPr lang="en-US" sz="1200" b="0" i="0" kern="1200" dirty="0">
                <a:solidFill>
                  <a:schemeClr val="tx1"/>
                </a:solidFill>
                <a:effectLst/>
                <a:latin typeface="+mn-lt"/>
                <a:ea typeface="+mn-ea"/>
                <a:cs typeface="+mn-cs"/>
              </a:rPr>
              <a:t> to them, “Repent, and each of you be baptized in the name of Jesus Christ for the forgiveness of your sins; and you will receive the gift of the Holy Spirit.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13:38 Therefore let it be known to you, brethren, that through Him forgiveness of sins is proclaimed to you,</a:t>
            </a:r>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17</a:t>
            </a:fld>
            <a:endParaRPr lang="en-US" altLang="en-US"/>
          </a:p>
        </p:txBody>
      </p:sp>
      <p:sp>
        <p:nvSpPr>
          <p:cNvPr id="5" name="Footer Placeholder 4">
            <a:extLst>
              <a:ext uri="{FF2B5EF4-FFF2-40B4-BE49-F238E27FC236}">
                <a16:creationId xmlns:a16="http://schemas.microsoft.com/office/drawing/2014/main" id="{23706CB6-C9F2-B55B-955C-7BFC079C1552}"/>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151618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10:22 </a:t>
            </a:r>
            <a:r>
              <a:rPr lang="en-US" sz="1200" b="0" i="0" kern="1200" dirty="0">
                <a:solidFill>
                  <a:schemeClr val="tx1"/>
                </a:solidFill>
                <a:effectLst/>
                <a:latin typeface="+mn-lt"/>
                <a:ea typeface="+mn-ea"/>
                <a:cs typeface="+mn-cs"/>
              </a:rPr>
              <a:t>They said, “Cornelius, a centurion, a righteous and God-fearing man well spoken of by the entire nation of the Jews, was </a:t>
            </a:r>
            <a:r>
              <a:rPr lang="en-US" sz="1200" b="0" i="1" kern="1200" dirty="0">
                <a:solidFill>
                  <a:schemeClr val="tx1"/>
                </a:solidFill>
                <a:effectLst/>
                <a:latin typeface="+mn-lt"/>
                <a:ea typeface="+mn-ea"/>
                <a:cs typeface="+mn-cs"/>
              </a:rPr>
              <a:t>divinely</a:t>
            </a:r>
            <a:r>
              <a:rPr lang="en-US" sz="1200" b="0" i="0" kern="1200" dirty="0">
                <a:solidFill>
                  <a:schemeClr val="tx1"/>
                </a:solidFill>
                <a:effectLst/>
                <a:latin typeface="+mn-lt"/>
                <a:ea typeface="+mn-ea"/>
                <a:cs typeface="+mn-cs"/>
              </a:rPr>
              <a:t> directed by a holy angel to send for you </a:t>
            </a:r>
            <a:r>
              <a:rPr lang="en-US" sz="1200" b="0" i="1" kern="1200" dirty="0">
                <a:solidFill>
                  <a:schemeClr val="tx1"/>
                </a:solidFill>
                <a:effectLst/>
                <a:latin typeface="+mn-lt"/>
                <a:ea typeface="+mn-ea"/>
                <a:cs typeface="+mn-cs"/>
              </a:rPr>
              <a:t>to come</a:t>
            </a:r>
            <a:r>
              <a:rPr lang="en-US" sz="1200" b="0" i="0" kern="1200" dirty="0">
                <a:solidFill>
                  <a:schemeClr val="tx1"/>
                </a:solidFill>
                <a:effectLst/>
                <a:latin typeface="+mn-lt"/>
                <a:ea typeface="+mn-ea"/>
                <a:cs typeface="+mn-cs"/>
              </a:rPr>
              <a:t> to his house and hear a message from you.”</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11:13-14 And he reported to us how he had seen the angel standing in his house, and saying, ‘Send to Joppa and have Simon, who is also called Peter, brought here;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and he will speak words to you by which you will be saved, you and all your household.’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10:43 Of Him all the prophets bear witness that through His name everyone who believes in Him receives forgiveness of sins.”</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Acats</a:t>
            </a:r>
            <a:r>
              <a:rPr lang="en-US" sz="1200" b="0" i="0" kern="1200" dirty="0">
                <a:solidFill>
                  <a:schemeClr val="tx1"/>
                </a:solidFill>
                <a:effectLst/>
                <a:latin typeface="+mn-lt"/>
                <a:ea typeface="+mn-ea"/>
                <a:cs typeface="+mn-cs"/>
              </a:rPr>
              <a:t> 11: 18 When they heard this, they quieted down and glorified God, saying, “Well then, God has granted to the Gentiles also the repentance </a:t>
            </a:r>
            <a:r>
              <a:rPr lang="en-US" sz="1200" b="0" i="1" kern="1200" dirty="0">
                <a:solidFill>
                  <a:schemeClr val="tx1"/>
                </a:solidFill>
                <a:effectLst/>
                <a:latin typeface="+mn-lt"/>
                <a:ea typeface="+mn-ea"/>
                <a:cs typeface="+mn-cs"/>
              </a:rPr>
              <a:t>that leads</a:t>
            </a:r>
            <a:r>
              <a:rPr lang="en-US" sz="1200" b="0" i="0" kern="1200" dirty="0">
                <a:solidFill>
                  <a:schemeClr val="tx1"/>
                </a:solidFill>
                <a:effectLst/>
                <a:latin typeface="+mn-lt"/>
                <a:ea typeface="+mn-ea"/>
                <a:cs typeface="+mn-cs"/>
              </a:rPr>
              <a:t> to life.”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10:48 And he ordered them to be baptized in the name of Jesus Christ. Then they asked him to stay on for a few days.</a:t>
            </a:r>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18</a:t>
            </a:fld>
            <a:endParaRPr lang="en-US" altLang="en-US"/>
          </a:p>
        </p:txBody>
      </p:sp>
      <p:sp>
        <p:nvSpPr>
          <p:cNvPr id="5" name="Footer Placeholder 4">
            <a:extLst>
              <a:ext uri="{FF2B5EF4-FFF2-40B4-BE49-F238E27FC236}">
                <a16:creationId xmlns:a16="http://schemas.microsoft.com/office/drawing/2014/main" id="{75B9FF94-CE0A-EFE9-A82D-A07E7EA223F2}"/>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967942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a:solidFill>
                  <a:schemeClr val="tx1"/>
                </a:solidFill>
                <a:effectLst/>
                <a:latin typeface="+mn-lt"/>
                <a:ea typeface="+mn-ea"/>
                <a:cs typeface="+mn-cs"/>
              </a:rPr>
              <a:t>Acts 10:44 While Peter was still speaking these words, the Holy Spirit fell upon all those who were listening to the message.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11:15 And as I began to speak, the Holy Spirit fell upon them just as </a:t>
            </a:r>
            <a:r>
              <a:rPr lang="en-US" sz="1200" b="0" i="1" kern="1200" dirty="0">
                <a:solidFill>
                  <a:schemeClr val="tx1"/>
                </a:solidFill>
                <a:effectLst/>
                <a:latin typeface="+mn-lt"/>
                <a:ea typeface="+mn-ea"/>
                <a:cs typeface="+mn-cs"/>
              </a:rPr>
              <a:t>He did</a:t>
            </a:r>
            <a:r>
              <a:rPr lang="en-US" sz="1200" b="0" i="0" kern="1200" dirty="0">
                <a:solidFill>
                  <a:schemeClr val="tx1"/>
                </a:solidFill>
                <a:effectLst/>
                <a:latin typeface="+mn-lt"/>
                <a:ea typeface="+mn-ea"/>
                <a:cs typeface="+mn-cs"/>
              </a:rPr>
              <a:t> upon us at the beginning.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11:13-14 And he reported to us how he had seen the angel standing in his house, and saying, ‘Send to Joppa and have Simon, who is also called Peter, brought here;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and he will speak words to you by which you will be saved, you and all your household.’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15:7 After there had been much debate, Peter stood up and said to them, “Brethren, you know that in the early days God made a choice among you, that by my mouth the Gentiles would hear the word of the gospel and believe.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15:9 and He made no distinction between us and them, cleansing their hearts by faith.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Romans 10:17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 faith </a:t>
            </a:r>
            <a:r>
              <a:rPr lang="en-US" sz="1200" b="0" i="1" kern="1200" dirty="0">
                <a:solidFill>
                  <a:schemeClr val="tx1"/>
                </a:solidFill>
                <a:effectLst/>
                <a:latin typeface="+mn-lt"/>
                <a:ea typeface="+mn-ea"/>
                <a:cs typeface="+mn-cs"/>
              </a:rPr>
              <a:t>comes</a:t>
            </a:r>
            <a:r>
              <a:rPr lang="en-US" sz="1200" b="0" i="0" kern="1200" dirty="0">
                <a:solidFill>
                  <a:schemeClr val="tx1"/>
                </a:solidFill>
                <a:effectLst/>
                <a:latin typeface="+mn-lt"/>
                <a:ea typeface="+mn-ea"/>
                <a:cs typeface="+mn-cs"/>
              </a:rPr>
              <a:t> from hearing, and hearing by the word of Christ.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10:43 Of Him all the prophets bear witness that through His name everyone who believes in Him receives forgiveness of sins.”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Peter 1:22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Since you have in obedience to the truth purified your souls for a sincere love of the brethren, fervently love one another from the heart,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John 17:17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Sanctify them in the truth; Your word is truth.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19</a:t>
            </a:fld>
            <a:endParaRPr lang="en-US" altLang="en-US"/>
          </a:p>
        </p:txBody>
      </p:sp>
      <p:sp>
        <p:nvSpPr>
          <p:cNvPr id="5" name="Footer Placeholder 4">
            <a:extLst>
              <a:ext uri="{FF2B5EF4-FFF2-40B4-BE49-F238E27FC236}">
                <a16:creationId xmlns:a16="http://schemas.microsoft.com/office/drawing/2014/main" id="{423AA489-F003-393D-4449-A4BA632345D0}"/>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798162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Acts 10:44-47 While Peter was still speaking these words, the Holy Spirit fell upon all those who were listening to the message. </a:t>
            </a:r>
            <a:r>
              <a:rPr lang="en-US" sz="1200" b="1" i="0" kern="1200" baseline="30000" dirty="0">
                <a:solidFill>
                  <a:schemeClr val="tx1"/>
                </a:solidFill>
                <a:effectLst/>
                <a:latin typeface="+mn-lt"/>
                <a:ea typeface="+mn-ea"/>
                <a:cs typeface="+mn-cs"/>
              </a:rPr>
              <a:t>45 </a:t>
            </a:r>
            <a:r>
              <a:rPr lang="en-US" sz="1200" b="0" i="0" kern="1200" dirty="0">
                <a:solidFill>
                  <a:schemeClr val="tx1"/>
                </a:solidFill>
                <a:effectLst/>
                <a:latin typeface="+mn-lt"/>
                <a:ea typeface="+mn-ea"/>
                <a:cs typeface="+mn-cs"/>
              </a:rPr>
              <a:t>All the circumcised believers who came with Peter were amazed, because the gift of the Holy Spirit had been poured out on the Gentiles also. </a:t>
            </a:r>
            <a:r>
              <a:rPr lang="en-US" sz="1200" b="1" i="0" kern="1200" baseline="30000" dirty="0">
                <a:solidFill>
                  <a:schemeClr val="tx1"/>
                </a:solidFill>
                <a:effectLst/>
                <a:latin typeface="+mn-lt"/>
                <a:ea typeface="+mn-ea"/>
                <a:cs typeface="+mn-cs"/>
              </a:rPr>
              <a:t>46 </a:t>
            </a:r>
            <a:r>
              <a:rPr lang="en-US" sz="1200" b="0" i="0" kern="1200" dirty="0">
                <a:solidFill>
                  <a:schemeClr val="tx1"/>
                </a:solidFill>
                <a:effectLst/>
                <a:latin typeface="+mn-lt"/>
                <a:ea typeface="+mn-ea"/>
                <a:cs typeface="+mn-cs"/>
              </a:rPr>
              <a:t>For they were hearing them speaking with tongues and exalting God. Then Peter answered, </a:t>
            </a:r>
            <a:r>
              <a:rPr lang="en-US" sz="1200" b="1" i="0" kern="1200" baseline="30000" dirty="0">
                <a:solidFill>
                  <a:schemeClr val="tx1"/>
                </a:solidFill>
                <a:effectLst/>
                <a:latin typeface="+mn-lt"/>
                <a:ea typeface="+mn-ea"/>
                <a:cs typeface="+mn-cs"/>
              </a:rPr>
              <a:t>47 </a:t>
            </a:r>
            <a:r>
              <a:rPr lang="en-US" sz="1200" b="0" i="0" kern="1200" dirty="0">
                <a:solidFill>
                  <a:schemeClr val="tx1"/>
                </a:solidFill>
                <a:effectLst/>
                <a:latin typeface="+mn-lt"/>
                <a:ea typeface="+mn-ea"/>
                <a:cs typeface="+mn-cs"/>
              </a:rPr>
              <a:t>“Surely no one can refuse the water for these to be baptized who have received the Holy Spirit just as we </a:t>
            </a:r>
            <a:r>
              <a:rPr lang="en-US" sz="1200" b="0" i="1" kern="1200" dirty="0">
                <a:solidFill>
                  <a:schemeClr val="tx1"/>
                </a:solidFill>
                <a:effectLst/>
                <a:latin typeface="+mn-lt"/>
                <a:ea typeface="+mn-ea"/>
                <a:cs typeface="+mn-cs"/>
              </a:rPr>
              <a:t>did</a:t>
            </a:r>
            <a:r>
              <a:rPr lang="en-US" sz="1200" b="0" i="0" kern="1200" dirty="0">
                <a:solidFill>
                  <a:schemeClr val="tx1"/>
                </a:solidFill>
                <a:effectLst/>
                <a:latin typeface="+mn-lt"/>
                <a:ea typeface="+mn-ea"/>
                <a:cs typeface="+mn-cs"/>
              </a:rPr>
              <a:t>, can he?”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11:15-18 And as I began to speak, the Holy Spirit fell upon them just as </a:t>
            </a:r>
            <a:r>
              <a:rPr lang="en-US" sz="1200" b="0" i="1" kern="1200" dirty="0">
                <a:solidFill>
                  <a:schemeClr val="tx1"/>
                </a:solidFill>
                <a:effectLst/>
                <a:latin typeface="+mn-lt"/>
                <a:ea typeface="+mn-ea"/>
                <a:cs typeface="+mn-cs"/>
              </a:rPr>
              <a:t>He did</a:t>
            </a:r>
            <a:r>
              <a:rPr lang="en-US" sz="1200" b="0" i="0" kern="1200" dirty="0">
                <a:solidFill>
                  <a:schemeClr val="tx1"/>
                </a:solidFill>
                <a:effectLst/>
                <a:latin typeface="+mn-lt"/>
                <a:ea typeface="+mn-ea"/>
                <a:cs typeface="+mn-cs"/>
              </a:rPr>
              <a:t> upon us at the beginning.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And I remembered the word of the Lord, how He used to say, ‘John baptized with water, but you will be baptized with the Holy Spirit.’ </a:t>
            </a:r>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Therefore if God gave to them the same gift as </a:t>
            </a:r>
            <a:r>
              <a:rPr lang="en-US" sz="1200" b="0" i="1" kern="1200" dirty="0">
                <a:solidFill>
                  <a:schemeClr val="tx1"/>
                </a:solidFill>
                <a:effectLst/>
                <a:latin typeface="+mn-lt"/>
                <a:ea typeface="+mn-ea"/>
                <a:cs typeface="+mn-cs"/>
              </a:rPr>
              <a:t>He gave</a:t>
            </a:r>
            <a:r>
              <a:rPr lang="en-US" sz="1200" b="0" i="0" kern="1200" dirty="0">
                <a:solidFill>
                  <a:schemeClr val="tx1"/>
                </a:solidFill>
                <a:effectLst/>
                <a:latin typeface="+mn-lt"/>
                <a:ea typeface="+mn-ea"/>
                <a:cs typeface="+mn-cs"/>
              </a:rPr>
              <a:t> to us also after believing in the Lord Jesus Christ, who was I that I could stand in God’s way?” </a:t>
            </a:r>
            <a:r>
              <a:rPr lang="en-US" sz="1200" b="1" i="0" kern="1200" baseline="30000" dirty="0">
                <a:solidFill>
                  <a:schemeClr val="tx1"/>
                </a:solidFill>
                <a:effectLst/>
                <a:latin typeface="+mn-lt"/>
                <a:ea typeface="+mn-ea"/>
                <a:cs typeface="+mn-cs"/>
              </a:rPr>
              <a:t>18 </a:t>
            </a:r>
            <a:r>
              <a:rPr lang="en-US" sz="1200" b="0" i="0" kern="1200" dirty="0">
                <a:solidFill>
                  <a:schemeClr val="tx1"/>
                </a:solidFill>
                <a:effectLst/>
                <a:latin typeface="+mn-lt"/>
                <a:ea typeface="+mn-ea"/>
                <a:cs typeface="+mn-cs"/>
              </a:rPr>
              <a:t>When they heard this, they quieted down and glorified God, saying, “Well then, God has granted to the Gentiles also the repentance </a:t>
            </a:r>
            <a:r>
              <a:rPr lang="en-US" sz="1200" b="0" i="1" kern="1200" dirty="0">
                <a:solidFill>
                  <a:schemeClr val="tx1"/>
                </a:solidFill>
                <a:effectLst/>
                <a:latin typeface="+mn-lt"/>
                <a:ea typeface="+mn-ea"/>
                <a:cs typeface="+mn-cs"/>
              </a:rPr>
              <a:t>that leads</a:t>
            </a:r>
            <a:r>
              <a:rPr lang="en-US" sz="1200" b="0" i="0" kern="1200" dirty="0">
                <a:solidFill>
                  <a:schemeClr val="tx1"/>
                </a:solidFill>
                <a:effectLst/>
                <a:latin typeface="+mn-lt"/>
                <a:ea typeface="+mn-ea"/>
                <a:cs typeface="+mn-cs"/>
              </a:rPr>
              <a:t> to life.”</a:t>
            </a:r>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20</a:t>
            </a:fld>
            <a:endParaRPr lang="en-US" altLang="en-US"/>
          </a:p>
        </p:txBody>
      </p:sp>
      <p:sp>
        <p:nvSpPr>
          <p:cNvPr id="5" name="Footer Placeholder 4">
            <a:extLst>
              <a:ext uri="{FF2B5EF4-FFF2-40B4-BE49-F238E27FC236}">
                <a16:creationId xmlns:a16="http://schemas.microsoft.com/office/drawing/2014/main" id="{29D83501-BD7F-D73D-0ABB-382B8FA18541}"/>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271572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Acts 10:34-43 Opening his mouth, Peter said: “I most certainly understand </a:t>
            </a:r>
            <a:r>
              <a:rPr lang="en-US" sz="1200" b="0" i="1" kern="1200" dirty="0">
                <a:solidFill>
                  <a:schemeClr val="tx1"/>
                </a:solidFill>
                <a:effectLst/>
                <a:latin typeface="+mn-lt"/>
                <a:ea typeface="+mn-ea"/>
                <a:cs typeface="+mn-cs"/>
              </a:rPr>
              <a:t>now</a:t>
            </a:r>
            <a:r>
              <a:rPr lang="en-US" sz="1200" b="0" i="0" kern="1200" dirty="0">
                <a:solidFill>
                  <a:schemeClr val="tx1"/>
                </a:solidFill>
                <a:effectLst/>
                <a:latin typeface="+mn-lt"/>
                <a:ea typeface="+mn-ea"/>
                <a:cs typeface="+mn-cs"/>
              </a:rPr>
              <a:t> that God is not one to show partiality, </a:t>
            </a:r>
            <a:r>
              <a:rPr lang="en-US" sz="1200" b="1" i="0" kern="1200" baseline="30000" dirty="0">
                <a:solidFill>
                  <a:schemeClr val="tx1"/>
                </a:solidFill>
                <a:effectLst/>
                <a:latin typeface="+mn-lt"/>
                <a:ea typeface="+mn-ea"/>
                <a:cs typeface="+mn-cs"/>
              </a:rPr>
              <a:t>35 </a:t>
            </a:r>
            <a:r>
              <a:rPr lang="en-US" sz="1200" b="0" i="0" kern="1200" dirty="0">
                <a:solidFill>
                  <a:schemeClr val="tx1"/>
                </a:solidFill>
                <a:effectLst/>
                <a:latin typeface="+mn-lt"/>
                <a:ea typeface="+mn-ea"/>
                <a:cs typeface="+mn-cs"/>
              </a:rPr>
              <a:t>but in every nation the man who fears Him and does what is right is welcome to Him.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baseline="30000" dirty="0">
                <a:solidFill>
                  <a:schemeClr val="tx1"/>
                </a:solidFill>
                <a:effectLst/>
                <a:latin typeface="+mn-lt"/>
                <a:ea typeface="+mn-ea"/>
                <a:cs typeface="+mn-cs"/>
              </a:rPr>
              <a:t>36 </a:t>
            </a:r>
            <a:r>
              <a:rPr lang="en-US" sz="1200" b="0" i="0" kern="1200" dirty="0">
                <a:solidFill>
                  <a:schemeClr val="tx1"/>
                </a:solidFill>
                <a:effectLst/>
                <a:latin typeface="+mn-lt"/>
                <a:ea typeface="+mn-ea"/>
                <a:cs typeface="+mn-cs"/>
              </a:rPr>
              <a:t>The word which He sent to the sons of Israel, preaching peace through Jesus Christ (He is Lord of all)— </a:t>
            </a:r>
            <a:r>
              <a:rPr lang="en-US" sz="1200" b="1" i="0" kern="1200" baseline="30000" dirty="0">
                <a:solidFill>
                  <a:schemeClr val="tx1"/>
                </a:solidFill>
                <a:effectLst/>
                <a:latin typeface="+mn-lt"/>
                <a:ea typeface="+mn-ea"/>
                <a:cs typeface="+mn-cs"/>
              </a:rPr>
              <a:t>37 </a:t>
            </a:r>
            <a:r>
              <a:rPr lang="en-US" sz="1200" b="0" i="0" kern="1200" dirty="0">
                <a:solidFill>
                  <a:schemeClr val="tx1"/>
                </a:solidFill>
                <a:effectLst/>
                <a:latin typeface="+mn-lt"/>
                <a:ea typeface="+mn-ea"/>
                <a:cs typeface="+mn-cs"/>
              </a:rPr>
              <a:t>you yourselves know the thing which took place throughout all Judea, starting from Galilee, after the baptism which John proclaimed. </a:t>
            </a:r>
            <a:r>
              <a:rPr lang="en-US" sz="1200" b="1" i="0" kern="1200" baseline="30000" dirty="0">
                <a:solidFill>
                  <a:schemeClr val="tx1"/>
                </a:solidFill>
                <a:effectLst/>
                <a:latin typeface="+mn-lt"/>
                <a:ea typeface="+mn-ea"/>
                <a:cs typeface="+mn-cs"/>
              </a:rPr>
              <a:t>38 </a:t>
            </a:r>
            <a:r>
              <a:rPr lang="en-US" sz="1200" b="0" i="1" kern="1200" dirty="0">
                <a:solidFill>
                  <a:schemeClr val="tx1"/>
                </a:solidFill>
                <a:effectLst/>
                <a:latin typeface="+mn-lt"/>
                <a:ea typeface="+mn-ea"/>
                <a:cs typeface="+mn-cs"/>
              </a:rPr>
              <a:t>You know of</a:t>
            </a:r>
            <a:r>
              <a:rPr lang="en-US" sz="1200" b="0" i="0" kern="1200" dirty="0">
                <a:solidFill>
                  <a:schemeClr val="tx1"/>
                </a:solidFill>
                <a:effectLst/>
                <a:latin typeface="+mn-lt"/>
                <a:ea typeface="+mn-ea"/>
                <a:cs typeface="+mn-cs"/>
              </a:rPr>
              <a:t> Jesus of Nazareth, how God anointed Him with the Holy Spirit and with power, and </a:t>
            </a:r>
            <a:r>
              <a:rPr lang="en-US" sz="1200" b="0" i="1" kern="1200" dirty="0">
                <a:solidFill>
                  <a:schemeClr val="tx1"/>
                </a:solidFill>
                <a:effectLst/>
                <a:latin typeface="+mn-lt"/>
                <a:ea typeface="+mn-ea"/>
                <a:cs typeface="+mn-cs"/>
              </a:rPr>
              <a:t>how</a:t>
            </a:r>
            <a:r>
              <a:rPr lang="en-US" sz="1200" b="0" i="0" kern="1200" dirty="0">
                <a:solidFill>
                  <a:schemeClr val="tx1"/>
                </a:solidFill>
                <a:effectLst/>
                <a:latin typeface="+mn-lt"/>
                <a:ea typeface="+mn-ea"/>
                <a:cs typeface="+mn-cs"/>
              </a:rPr>
              <a:t> He went about doing good and healing all who were oppressed by the devil, for God was with Him. </a:t>
            </a:r>
            <a:r>
              <a:rPr lang="en-US" sz="1200" b="1" i="0" kern="1200" baseline="30000" dirty="0">
                <a:solidFill>
                  <a:schemeClr val="tx1"/>
                </a:solidFill>
                <a:effectLst/>
                <a:latin typeface="+mn-lt"/>
                <a:ea typeface="+mn-ea"/>
                <a:cs typeface="+mn-cs"/>
              </a:rPr>
              <a:t>39 </a:t>
            </a:r>
            <a:r>
              <a:rPr lang="en-US" sz="1200" b="0" i="0" kern="1200" dirty="0">
                <a:solidFill>
                  <a:schemeClr val="tx1"/>
                </a:solidFill>
                <a:effectLst/>
                <a:latin typeface="+mn-lt"/>
                <a:ea typeface="+mn-ea"/>
                <a:cs typeface="+mn-cs"/>
              </a:rPr>
              <a:t>We are witnesses of all the things He did both in the land of the Jews and in Jerusalem. They also put Him to death by hanging Him on a cross. </a:t>
            </a:r>
            <a:r>
              <a:rPr lang="en-US" sz="1200" b="1" i="0" kern="1200" baseline="30000" dirty="0">
                <a:solidFill>
                  <a:schemeClr val="tx1"/>
                </a:solidFill>
                <a:effectLst/>
                <a:latin typeface="+mn-lt"/>
                <a:ea typeface="+mn-ea"/>
                <a:cs typeface="+mn-cs"/>
              </a:rPr>
              <a:t>40 </a:t>
            </a:r>
            <a:r>
              <a:rPr lang="en-US" sz="1200" b="0" i="0" kern="1200" dirty="0">
                <a:solidFill>
                  <a:schemeClr val="tx1"/>
                </a:solidFill>
                <a:effectLst/>
                <a:latin typeface="+mn-lt"/>
                <a:ea typeface="+mn-ea"/>
                <a:cs typeface="+mn-cs"/>
              </a:rPr>
              <a:t>God raised Him up on the third day and granted that He become visible, </a:t>
            </a:r>
            <a:r>
              <a:rPr lang="en-US" sz="1200" b="1" i="0" kern="1200" baseline="30000" dirty="0">
                <a:solidFill>
                  <a:schemeClr val="tx1"/>
                </a:solidFill>
                <a:effectLst/>
                <a:latin typeface="+mn-lt"/>
                <a:ea typeface="+mn-ea"/>
                <a:cs typeface="+mn-cs"/>
              </a:rPr>
              <a:t>41 </a:t>
            </a:r>
            <a:r>
              <a:rPr lang="en-US" sz="1200" b="0" i="0" kern="1200" dirty="0">
                <a:solidFill>
                  <a:schemeClr val="tx1"/>
                </a:solidFill>
                <a:effectLst/>
                <a:latin typeface="+mn-lt"/>
                <a:ea typeface="+mn-ea"/>
                <a:cs typeface="+mn-cs"/>
              </a:rPr>
              <a:t>not to all the people, but to witnesses who were chosen beforehand by God, </a:t>
            </a:r>
            <a:r>
              <a:rPr lang="en-US" sz="1200" b="0" i="1" kern="1200" dirty="0">
                <a:solidFill>
                  <a:schemeClr val="tx1"/>
                </a:solidFill>
                <a:effectLst/>
                <a:latin typeface="+mn-lt"/>
                <a:ea typeface="+mn-ea"/>
                <a:cs typeface="+mn-cs"/>
              </a:rPr>
              <a:t>that is</a:t>
            </a:r>
            <a:r>
              <a:rPr lang="en-US" sz="1200" b="0" i="0" kern="1200" dirty="0">
                <a:solidFill>
                  <a:schemeClr val="tx1"/>
                </a:solidFill>
                <a:effectLst/>
                <a:latin typeface="+mn-lt"/>
                <a:ea typeface="+mn-ea"/>
                <a:cs typeface="+mn-cs"/>
              </a:rPr>
              <a:t>, to us who ate and drank with Him after He arose from the dead. </a:t>
            </a:r>
            <a:r>
              <a:rPr lang="en-US" sz="1200" b="1" i="0" kern="1200" baseline="30000" dirty="0">
                <a:solidFill>
                  <a:schemeClr val="tx1"/>
                </a:solidFill>
                <a:effectLst/>
                <a:latin typeface="+mn-lt"/>
                <a:ea typeface="+mn-ea"/>
                <a:cs typeface="+mn-cs"/>
              </a:rPr>
              <a:t>42 </a:t>
            </a:r>
            <a:r>
              <a:rPr lang="en-US" sz="1200" b="0" i="0" kern="1200" dirty="0">
                <a:solidFill>
                  <a:schemeClr val="tx1"/>
                </a:solidFill>
                <a:effectLst/>
                <a:latin typeface="+mn-lt"/>
                <a:ea typeface="+mn-ea"/>
                <a:cs typeface="+mn-cs"/>
              </a:rPr>
              <a:t>And He ordered us to preach to the people, and solemnly to testify that this is the One who has been appointed by God as Judge of the living and the dead. </a:t>
            </a:r>
            <a:r>
              <a:rPr lang="en-US" sz="1200" b="1" i="0" kern="1200" baseline="30000" dirty="0">
                <a:solidFill>
                  <a:schemeClr val="tx1"/>
                </a:solidFill>
                <a:effectLst/>
                <a:latin typeface="+mn-lt"/>
                <a:ea typeface="+mn-ea"/>
                <a:cs typeface="+mn-cs"/>
              </a:rPr>
              <a:t>43 </a:t>
            </a:r>
            <a:r>
              <a:rPr lang="en-US" sz="1200" b="0" i="0" kern="1200" dirty="0">
                <a:solidFill>
                  <a:schemeClr val="tx1"/>
                </a:solidFill>
                <a:effectLst/>
                <a:latin typeface="+mn-lt"/>
                <a:ea typeface="+mn-ea"/>
                <a:cs typeface="+mn-cs"/>
              </a:rPr>
              <a:t>Of Him all the prophets bear witness that through His name everyone who believes in Him receives forgiveness of sins.”</a:t>
            </a:r>
          </a:p>
          <a:p>
            <a:endParaRPr lang="en-US" dirty="0"/>
          </a:p>
          <a:p>
            <a:r>
              <a:rPr lang="en-US" dirty="0"/>
              <a:t>Acts 10:22 </a:t>
            </a:r>
            <a:r>
              <a:rPr lang="en-US" sz="1200" b="0" i="0" kern="1200" dirty="0">
                <a:solidFill>
                  <a:schemeClr val="tx1"/>
                </a:solidFill>
                <a:effectLst/>
                <a:latin typeface="+mn-lt"/>
                <a:ea typeface="+mn-ea"/>
                <a:cs typeface="+mn-cs"/>
              </a:rPr>
              <a:t>They said, “Cornelius, a centurion, a righteous and God-fearing man well spoken of by the entire nation of the Jews, was </a:t>
            </a:r>
            <a:r>
              <a:rPr lang="en-US" sz="1200" b="0" i="1" kern="1200" dirty="0">
                <a:solidFill>
                  <a:schemeClr val="tx1"/>
                </a:solidFill>
                <a:effectLst/>
                <a:latin typeface="+mn-lt"/>
                <a:ea typeface="+mn-ea"/>
                <a:cs typeface="+mn-cs"/>
              </a:rPr>
              <a:t>divinely</a:t>
            </a:r>
            <a:r>
              <a:rPr lang="en-US" sz="1200" b="0" i="0" kern="1200" dirty="0">
                <a:solidFill>
                  <a:schemeClr val="tx1"/>
                </a:solidFill>
                <a:effectLst/>
                <a:latin typeface="+mn-lt"/>
                <a:ea typeface="+mn-ea"/>
                <a:cs typeface="+mn-cs"/>
              </a:rPr>
              <a:t> directed by a holy angel to send for you </a:t>
            </a:r>
            <a:r>
              <a:rPr lang="en-US" sz="1200" b="0" i="1" kern="1200" dirty="0">
                <a:solidFill>
                  <a:schemeClr val="tx1"/>
                </a:solidFill>
                <a:effectLst/>
                <a:latin typeface="+mn-lt"/>
                <a:ea typeface="+mn-ea"/>
                <a:cs typeface="+mn-cs"/>
              </a:rPr>
              <a:t>to come</a:t>
            </a:r>
            <a:r>
              <a:rPr lang="en-US" sz="1200" b="0" i="0" kern="1200" dirty="0">
                <a:solidFill>
                  <a:schemeClr val="tx1"/>
                </a:solidFill>
                <a:effectLst/>
                <a:latin typeface="+mn-lt"/>
                <a:ea typeface="+mn-ea"/>
                <a:cs typeface="+mn-cs"/>
              </a:rPr>
              <a:t> to his house and hear a message from you.”</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11:13-14 And he reported to us how he had seen the angel standing in his house, and saying, ‘Send to Joppa and have Simon, who is also called Peter, brought here;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and he will speak words to you by which you will be saved, you and all your household.’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10:43 Of Him all the prophets bear witness that through His name everyone who believes in Him receives forgiveness of sins.”</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Acats</a:t>
            </a:r>
            <a:r>
              <a:rPr lang="en-US" sz="1200" b="0" i="0" kern="1200" dirty="0">
                <a:solidFill>
                  <a:schemeClr val="tx1"/>
                </a:solidFill>
                <a:effectLst/>
                <a:latin typeface="+mn-lt"/>
                <a:ea typeface="+mn-ea"/>
                <a:cs typeface="+mn-cs"/>
              </a:rPr>
              <a:t> 11: 18 When they heard this, they quieted down and glorified God, saying, “Well then, God has granted to the Gentiles also the repentance </a:t>
            </a:r>
            <a:r>
              <a:rPr lang="en-US" sz="1200" b="0" i="1" kern="1200" dirty="0">
                <a:solidFill>
                  <a:schemeClr val="tx1"/>
                </a:solidFill>
                <a:effectLst/>
                <a:latin typeface="+mn-lt"/>
                <a:ea typeface="+mn-ea"/>
                <a:cs typeface="+mn-cs"/>
              </a:rPr>
              <a:t>that leads</a:t>
            </a:r>
            <a:r>
              <a:rPr lang="en-US" sz="1200" b="0" i="0" kern="1200" dirty="0">
                <a:solidFill>
                  <a:schemeClr val="tx1"/>
                </a:solidFill>
                <a:effectLst/>
                <a:latin typeface="+mn-lt"/>
                <a:ea typeface="+mn-ea"/>
                <a:cs typeface="+mn-cs"/>
              </a:rPr>
              <a:t> to life.”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10:48 And he ordered them to be baptized in the name of Jesus Christ. Then they asked him to stay on for a few days.</a:t>
            </a:r>
            <a:endParaRPr lang="en-US" dirty="0"/>
          </a:p>
          <a:p>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21</a:t>
            </a:fld>
            <a:endParaRPr lang="en-US" altLang="en-US"/>
          </a:p>
        </p:txBody>
      </p:sp>
      <p:sp>
        <p:nvSpPr>
          <p:cNvPr id="5" name="Footer Placeholder 4">
            <a:extLst>
              <a:ext uri="{FF2B5EF4-FFF2-40B4-BE49-F238E27FC236}">
                <a16:creationId xmlns:a16="http://schemas.microsoft.com/office/drawing/2014/main" id="{693343FC-298A-F807-3D1D-8D78DA24C4B5}"/>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379557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Lydda is about 18 miles inland from Joppa</a:t>
            </a:r>
          </a:p>
          <a:p>
            <a:endParaRPr lang="en-US" dirty="0"/>
          </a:p>
          <a:p>
            <a:r>
              <a:rPr lang="en-US" dirty="0"/>
              <a:t>Joppa (modern day Jaffa, a suburb of Tel-Aviv) is about 25 miles down the coast from Caesarea</a:t>
            </a:r>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2</a:t>
            </a:fld>
            <a:endParaRPr lang="en-US" altLang="en-US"/>
          </a:p>
        </p:txBody>
      </p:sp>
      <p:sp>
        <p:nvSpPr>
          <p:cNvPr id="5" name="Footer Placeholder 4">
            <a:extLst>
              <a:ext uri="{FF2B5EF4-FFF2-40B4-BE49-F238E27FC236}">
                <a16:creationId xmlns:a16="http://schemas.microsoft.com/office/drawing/2014/main" id="{3176D569-A9BA-94E5-07D1-B095809B68E9}"/>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1259454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816FF84-2517-2F71-755B-F1365AD18B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fld id="{372C6744-3B14-469F-A461-DD79C971AEAF}" type="slidenum">
              <a:rPr lang="en-US" altLang="en-US">
                <a:latin typeface="Calibri" panose="020F0502020204030204" pitchFamily="34" charset="0"/>
              </a:rPr>
              <a:pPr/>
              <a:t>22</a:t>
            </a:fld>
            <a:endParaRPr lang="en-US" altLang="en-US">
              <a:latin typeface="Calibri" panose="020F0502020204030204" pitchFamily="34" charset="0"/>
            </a:endParaRPr>
          </a:p>
        </p:txBody>
      </p:sp>
      <p:sp>
        <p:nvSpPr>
          <p:cNvPr id="24579" name="Rectangle 2">
            <a:extLst>
              <a:ext uri="{FF2B5EF4-FFF2-40B4-BE49-F238E27FC236}">
                <a16:creationId xmlns:a16="http://schemas.microsoft.com/office/drawing/2014/main" id="{206F999C-99B0-23BC-AC59-9FC8CD8546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D38CBDB2-9E0E-1382-4684-6A74E8BEC9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Acts 10:43 </a:t>
            </a:r>
            <a:r>
              <a:rPr lang="en-US" sz="1200" b="0" i="0" kern="1200" dirty="0">
                <a:solidFill>
                  <a:schemeClr val="tx1"/>
                </a:solidFill>
                <a:effectLst/>
                <a:latin typeface="+mn-lt"/>
                <a:ea typeface="+mn-ea"/>
                <a:cs typeface="+mn-cs"/>
              </a:rPr>
              <a:t>Of Him all the prophets bear witness that through His name everyone who believes in Him receives forgiveness of sins.”</a:t>
            </a:r>
            <a:endParaRPr lang="en-US" altLang="en-US" dirty="0"/>
          </a:p>
          <a:p>
            <a:pPr>
              <a:spcBef>
                <a:spcPct val="0"/>
              </a:spcBef>
            </a:pPr>
            <a:endParaRPr lang="en-US" altLang="en-US" dirty="0"/>
          </a:p>
          <a:p>
            <a:r>
              <a:rPr lang="en-US" altLang="en-US" dirty="0"/>
              <a:t>Acts 10:33-35 </a:t>
            </a:r>
            <a:r>
              <a:rPr lang="en-US" sz="1200" b="0" i="0" kern="1200" dirty="0">
                <a:solidFill>
                  <a:schemeClr val="tx1"/>
                </a:solidFill>
                <a:effectLst/>
                <a:latin typeface="+mn-lt"/>
                <a:ea typeface="+mn-ea"/>
                <a:cs typeface="+mn-cs"/>
              </a:rPr>
              <a:t>So I sent for you immediately, and you have been kind enough to come. Now then, we are all here present before God to hear all that you have been commanded by the Lord.” </a:t>
            </a:r>
            <a:r>
              <a:rPr lang="en-US" sz="1200" b="1" i="0" kern="1200" baseline="30000" dirty="0">
                <a:solidFill>
                  <a:schemeClr val="tx1"/>
                </a:solidFill>
                <a:effectLst/>
                <a:latin typeface="+mn-lt"/>
                <a:ea typeface="+mn-ea"/>
                <a:cs typeface="+mn-cs"/>
              </a:rPr>
              <a:t>34 </a:t>
            </a:r>
            <a:r>
              <a:rPr lang="en-US" sz="1200" b="0" i="0" kern="1200" dirty="0">
                <a:solidFill>
                  <a:schemeClr val="tx1"/>
                </a:solidFill>
                <a:effectLst/>
                <a:latin typeface="+mn-lt"/>
                <a:ea typeface="+mn-ea"/>
                <a:cs typeface="+mn-cs"/>
              </a:rPr>
              <a:t>Opening his mouth, Peter said: “I most certainly understand </a:t>
            </a:r>
            <a:r>
              <a:rPr lang="en-US" sz="1200" b="0" i="1" kern="1200" dirty="0">
                <a:solidFill>
                  <a:schemeClr val="tx1"/>
                </a:solidFill>
                <a:effectLst/>
                <a:latin typeface="+mn-lt"/>
                <a:ea typeface="+mn-ea"/>
                <a:cs typeface="+mn-cs"/>
              </a:rPr>
              <a:t>now</a:t>
            </a:r>
            <a:r>
              <a:rPr lang="en-US" sz="1200" b="0" i="0" kern="1200" dirty="0">
                <a:solidFill>
                  <a:schemeClr val="tx1"/>
                </a:solidFill>
                <a:effectLst/>
                <a:latin typeface="+mn-lt"/>
                <a:ea typeface="+mn-ea"/>
                <a:cs typeface="+mn-cs"/>
              </a:rPr>
              <a:t> that God is not one to show partiality, </a:t>
            </a:r>
            <a:r>
              <a:rPr lang="en-US" sz="1200" b="1" i="0" kern="1200" baseline="30000" dirty="0">
                <a:solidFill>
                  <a:schemeClr val="tx1"/>
                </a:solidFill>
                <a:effectLst/>
                <a:latin typeface="+mn-lt"/>
                <a:ea typeface="+mn-ea"/>
                <a:cs typeface="+mn-cs"/>
              </a:rPr>
              <a:t>35 </a:t>
            </a:r>
            <a:r>
              <a:rPr lang="en-US" sz="1200" b="0" i="0" kern="1200" dirty="0">
                <a:solidFill>
                  <a:schemeClr val="tx1"/>
                </a:solidFill>
                <a:effectLst/>
                <a:latin typeface="+mn-lt"/>
                <a:ea typeface="+mn-ea"/>
                <a:cs typeface="+mn-cs"/>
              </a:rPr>
              <a:t>but in every nation the man who fears Him and does what is right is welcome to Him. </a:t>
            </a:r>
          </a:p>
          <a:p>
            <a:pPr>
              <a:spcBef>
                <a:spcPct val="0"/>
              </a:spcBef>
            </a:pPr>
            <a:endParaRPr lang="en-US" altLang="en-US" dirty="0"/>
          </a:p>
          <a:p>
            <a:pPr>
              <a:spcBef>
                <a:spcPct val="0"/>
              </a:spcBef>
            </a:pPr>
            <a:r>
              <a:rPr lang="en-US" altLang="en-US" dirty="0"/>
              <a:t>Acts 10: 48 </a:t>
            </a:r>
            <a:r>
              <a:rPr lang="en-US" sz="1200" b="0" i="0" kern="1200" dirty="0">
                <a:solidFill>
                  <a:schemeClr val="tx1"/>
                </a:solidFill>
                <a:effectLst/>
                <a:latin typeface="+mn-lt"/>
                <a:ea typeface="+mn-ea"/>
                <a:cs typeface="+mn-cs"/>
              </a:rPr>
              <a:t>And he ordered them to be baptized in the name of Jesus Christ. Then they asked him to stay on for a few days.</a:t>
            </a:r>
            <a:endParaRPr lang="en-US" altLang="en-US" dirty="0"/>
          </a:p>
          <a:p>
            <a:pPr>
              <a:spcBef>
                <a:spcPct val="0"/>
              </a:spcBef>
            </a:pPr>
            <a:endParaRPr lang="en-US" altLang="en-US" dirty="0"/>
          </a:p>
          <a:p>
            <a:pPr>
              <a:spcBef>
                <a:spcPct val="0"/>
              </a:spcBef>
            </a:pPr>
            <a:r>
              <a:rPr lang="en-US" altLang="en-US" dirty="0"/>
              <a:t>Acts 11:14 </a:t>
            </a:r>
            <a:r>
              <a:rPr lang="en-US" sz="1200" b="0" i="0" kern="1200" dirty="0">
                <a:solidFill>
                  <a:schemeClr val="tx1"/>
                </a:solidFill>
                <a:effectLst/>
                <a:latin typeface="+mn-lt"/>
                <a:ea typeface="+mn-ea"/>
                <a:cs typeface="+mn-cs"/>
              </a:rPr>
              <a:t>and he will speak words to you by which you will be saved, you and all your household.’ </a:t>
            </a:r>
            <a:endParaRPr lang="en-US" altLang="en-US" dirty="0"/>
          </a:p>
          <a:p>
            <a:pPr>
              <a:spcBef>
                <a:spcPct val="0"/>
              </a:spcBef>
            </a:pPr>
            <a:endParaRPr lang="en-US" altLang="en-US" dirty="0"/>
          </a:p>
          <a:p>
            <a:pPr>
              <a:spcBef>
                <a:spcPct val="0"/>
              </a:spcBef>
            </a:pPr>
            <a:r>
              <a:rPr lang="en-US" altLang="en-US" dirty="0"/>
              <a:t>Acts 11: 18 </a:t>
            </a:r>
            <a:r>
              <a:rPr lang="en-US" sz="1200" b="0" i="0" kern="1200" dirty="0">
                <a:solidFill>
                  <a:schemeClr val="tx1"/>
                </a:solidFill>
                <a:effectLst/>
                <a:latin typeface="+mn-lt"/>
                <a:ea typeface="+mn-ea"/>
                <a:cs typeface="+mn-cs"/>
              </a:rPr>
              <a:t>When they heard this, they quieted down and glorified God, saying, “Well then, God has granted to the Gentiles also the repentance </a:t>
            </a:r>
            <a:r>
              <a:rPr lang="en-US" sz="1200" b="0" i="1" kern="1200" dirty="0">
                <a:solidFill>
                  <a:schemeClr val="tx1"/>
                </a:solidFill>
                <a:effectLst/>
                <a:latin typeface="+mn-lt"/>
                <a:ea typeface="+mn-ea"/>
                <a:cs typeface="+mn-cs"/>
              </a:rPr>
              <a:t>that leads</a:t>
            </a:r>
            <a:r>
              <a:rPr lang="en-US" sz="1200" b="0" i="0" kern="1200" dirty="0">
                <a:solidFill>
                  <a:schemeClr val="tx1"/>
                </a:solidFill>
                <a:effectLst/>
                <a:latin typeface="+mn-lt"/>
                <a:ea typeface="+mn-ea"/>
                <a:cs typeface="+mn-cs"/>
              </a:rPr>
              <a:t> to life.”</a:t>
            </a:r>
            <a:endParaRPr lang="en-US" altLang="en-US" dirty="0"/>
          </a:p>
        </p:txBody>
      </p:sp>
      <p:sp>
        <p:nvSpPr>
          <p:cNvPr id="24581" name="Date Placeholder 1">
            <a:extLst>
              <a:ext uri="{FF2B5EF4-FFF2-40B4-BE49-F238E27FC236}">
                <a16:creationId xmlns:a16="http://schemas.microsoft.com/office/drawing/2014/main" id="{71F9F005-0B85-349F-AE0E-3CFC96AEE02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fontAlgn="base">
              <a:spcBef>
                <a:spcPct val="0"/>
              </a:spcBef>
              <a:spcAft>
                <a:spcPct val="0"/>
              </a:spcAft>
            </a:pPr>
            <a:r>
              <a:rPr lang="en-US" altLang="en-US">
                <a:latin typeface="Calibri" panose="020F0502020204030204" pitchFamily="34" charset="0"/>
              </a:rPr>
              <a:t>9/28/2025 am</a:t>
            </a:r>
          </a:p>
        </p:txBody>
      </p:sp>
      <p:sp>
        <p:nvSpPr>
          <p:cNvPr id="3" name="Footer Placeholder 2">
            <a:extLst>
              <a:ext uri="{FF2B5EF4-FFF2-40B4-BE49-F238E27FC236}">
                <a16:creationId xmlns:a16="http://schemas.microsoft.com/office/drawing/2014/main" id="{8C845FE6-66B2-8DE2-03B6-051AD96A6490}"/>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i="1" dirty="0">
                <a:solidFill>
                  <a:srgbClr val="FF0000"/>
                </a:solidFill>
                <a:latin typeface="Calibri" panose="020F0502020204030204" pitchFamily="34" charset="0"/>
                <a:cs typeface="Calibri" panose="020F0502020204030204" pitchFamily="34" charset="0"/>
              </a:rPr>
              <a:t>James 1:21-22 </a:t>
            </a:r>
            <a:r>
              <a:rPr lang="en-US" b="0" i="0" dirty="0">
                <a:solidFill>
                  <a:srgbClr val="000000"/>
                </a:solidFill>
                <a:effectLst/>
                <a:latin typeface="system-ui"/>
              </a:rPr>
              <a:t>Therefore, putting aside all filthiness and </a:t>
            </a:r>
            <a:r>
              <a:rPr lang="en-US" b="0" i="1" dirty="0">
                <a:solidFill>
                  <a:srgbClr val="000000"/>
                </a:solidFill>
                <a:effectLst/>
                <a:latin typeface="system-ui"/>
              </a:rPr>
              <a:t>all</a:t>
            </a:r>
            <a:r>
              <a:rPr lang="en-US" b="0" i="0" dirty="0">
                <a:solidFill>
                  <a:srgbClr val="000000"/>
                </a:solidFill>
                <a:effectLst/>
                <a:latin typeface="system-ui"/>
              </a:rPr>
              <a:t> that remains of wickedness, in humility receive the word implanted, which is able to save your souls. </a:t>
            </a:r>
            <a:r>
              <a:rPr lang="en-US" b="1" i="0" baseline="30000" dirty="0">
                <a:solidFill>
                  <a:srgbClr val="000000"/>
                </a:solidFill>
                <a:effectLst/>
                <a:latin typeface="system-ui"/>
              </a:rPr>
              <a:t>22 </a:t>
            </a:r>
            <a:r>
              <a:rPr lang="en-US" b="0" i="0" dirty="0">
                <a:solidFill>
                  <a:srgbClr val="000000"/>
                </a:solidFill>
                <a:effectLst/>
                <a:latin typeface="system-ui"/>
              </a:rPr>
              <a:t>But prove yourselves doers of the word, and not merely hearers who delude themselves.</a:t>
            </a:r>
            <a:endParaRPr lang="en-US" sz="1200" b="1" i="1" dirty="0">
              <a:solidFill>
                <a:srgbClr val="FF0000"/>
              </a:solidFill>
              <a:latin typeface="Calibri" panose="020F0502020204030204" pitchFamily="34" charset="0"/>
              <a:cs typeface="Calibri" panose="020F0502020204030204" pitchFamily="34" charset="0"/>
            </a:endParaRPr>
          </a:p>
          <a:p>
            <a:endParaRPr lang="en-US" sz="1200" b="1" i="1" dirty="0">
              <a:solidFill>
                <a:srgbClr val="FF0000"/>
              </a:solidFill>
              <a:latin typeface="Calibri" panose="020F0502020204030204" pitchFamily="34" charset="0"/>
              <a:cs typeface="Calibri" panose="020F0502020204030204" pitchFamily="34" charset="0"/>
            </a:endParaRPr>
          </a:p>
          <a:p>
            <a:r>
              <a:rPr lang="en-US" sz="1200" b="1" i="1" dirty="0">
                <a:solidFill>
                  <a:srgbClr val="FF0000"/>
                </a:solidFill>
                <a:latin typeface="Calibri" panose="020F0502020204030204" pitchFamily="34" charset="0"/>
                <a:cs typeface="Calibri" panose="020F0502020204030204" pitchFamily="34" charset="0"/>
              </a:rPr>
              <a:t>Romans 10:17 </a:t>
            </a:r>
            <a:r>
              <a:rPr lang="en-US" b="0" i="0" dirty="0">
                <a:solidFill>
                  <a:srgbClr val="000000"/>
                </a:solidFill>
                <a:effectLst/>
                <a:latin typeface="system-ui"/>
              </a:rPr>
              <a:t>So faith </a:t>
            </a:r>
            <a:r>
              <a:rPr lang="en-US" b="0" i="1" dirty="0">
                <a:solidFill>
                  <a:srgbClr val="000000"/>
                </a:solidFill>
                <a:effectLst/>
                <a:latin typeface="system-ui"/>
              </a:rPr>
              <a:t>comes</a:t>
            </a:r>
            <a:r>
              <a:rPr lang="en-US" b="0" i="0" dirty="0">
                <a:solidFill>
                  <a:srgbClr val="000000"/>
                </a:solidFill>
                <a:effectLst/>
                <a:latin typeface="system-ui"/>
              </a:rPr>
              <a:t> from hearing, and hearing by the word of Christ</a:t>
            </a:r>
          </a:p>
          <a:p>
            <a:endParaRPr lang="en-US" b="0" i="0" dirty="0">
              <a:solidFill>
                <a:srgbClr val="000000"/>
              </a:solidFill>
              <a:effectLst/>
              <a:latin typeface="system-ui"/>
            </a:endParaRPr>
          </a:p>
          <a:p>
            <a:r>
              <a:rPr lang="en-US" sz="1200" b="1" i="1" dirty="0">
                <a:solidFill>
                  <a:srgbClr val="FF0000"/>
                </a:solidFill>
                <a:latin typeface="Calibri" panose="020F0502020204030204" pitchFamily="34" charset="0"/>
                <a:cs typeface="Calibri" panose="020F0502020204030204" pitchFamily="34" charset="0"/>
              </a:rPr>
              <a:t>Romans 1:16 </a:t>
            </a:r>
            <a:r>
              <a:rPr lang="en-US" b="0" i="0" dirty="0">
                <a:solidFill>
                  <a:srgbClr val="000000"/>
                </a:solidFill>
                <a:effectLst/>
                <a:latin typeface="system-ui"/>
              </a:rPr>
              <a:t>For I am not ashamed of the gospel, for it is the power of God for salvation to everyone who believes, to the Jew first and also to the Greek. </a:t>
            </a:r>
            <a:endParaRPr lang="en-US" sz="1200" b="1" i="1" dirty="0">
              <a:solidFill>
                <a:srgbClr val="FF0000"/>
              </a:solidFill>
              <a:latin typeface="Calibri" panose="020F0502020204030204" pitchFamily="34" charset="0"/>
              <a:cs typeface="Calibri" panose="020F0502020204030204" pitchFamily="34" charset="0"/>
            </a:endParaRPr>
          </a:p>
          <a:p>
            <a:endParaRPr lang="en-US" sz="1200" b="1" i="1" dirty="0">
              <a:solidFill>
                <a:srgbClr val="FF0000"/>
              </a:solidFill>
              <a:latin typeface="Calibri" panose="020F0502020204030204" pitchFamily="34" charset="0"/>
              <a:cs typeface="Calibri" panose="020F0502020204030204" pitchFamily="34" charset="0"/>
            </a:endParaRPr>
          </a:p>
          <a:p>
            <a:r>
              <a:rPr lang="en-US" sz="1200" b="1" i="1" dirty="0">
                <a:solidFill>
                  <a:srgbClr val="FF0000"/>
                </a:solidFill>
                <a:latin typeface="Calibri" panose="020F0502020204030204" pitchFamily="34" charset="0"/>
                <a:cs typeface="Calibri" panose="020F0502020204030204" pitchFamily="34" charset="0"/>
              </a:rPr>
              <a:t>Hebrews 11:6 </a:t>
            </a:r>
            <a:r>
              <a:rPr lang="en-US" b="0" i="0" dirty="0">
                <a:solidFill>
                  <a:srgbClr val="000000"/>
                </a:solidFill>
                <a:effectLst/>
                <a:latin typeface="system-ui"/>
              </a:rPr>
              <a:t>And without faith it is impossible to please </a:t>
            </a:r>
            <a:r>
              <a:rPr lang="en-US" b="0" i="1" dirty="0">
                <a:solidFill>
                  <a:srgbClr val="000000"/>
                </a:solidFill>
                <a:effectLst/>
                <a:latin typeface="system-ui"/>
              </a:rPr>
              <a:t>Him</a:t>
            </a:r>
            <a:r>
              <a:rPr lang="en-US" b="0" i="0" dirty="0">
                <a:solidFill>
                  <a:srgbClr val="000000"/>
                </a:solidFill>
                <a:effectLst/>
                <a:latin typeface="system-ui"/>
              </a:rPr>
              <a:t>, for he who comes to God must believe that He is and </a:t>
            </a:r>
            <a:r>
              <a:rPr lang="en-US" b="0" i="1" dirty="0">
                <a:solidFill>
                  <a:srgbClr val="000000"/>
                </a:solidFill>
                <a:effectLst/>
                <a:latin typeface="system-ui"/>
              </a:rPr>
              <a:t>that</a:t>
            </a:r>
            <a:r>
              <a:rPr lang="en-US" b="0" i="0" dirty="0">
                <a:solidFill>
                  <a:srgbClr val="000000"/>
                </a:solidFill>
                <a:effectLst/>
                <a:latin typeface="system-ui"/>
              </a:rPr>
              <a:t> He is a rewarder of those who seek Him.</a:t>
            </a:r>
            <a:endParaRPr lang="en-US" sz="1200" b="1" i="1" dirty="0">
              <a:solidFill>
                <a:srgbClr val="FF0000"/>
              </a:solidFill>
              <a:latin typeface="Calibri" panose="020F0502020204030204" pitchFamily="34" charset="0"/>
              <a:cs typeface="Calibri" panose="020F0502020204030204" pitchFamily="34" charset="0"/>
            </a:endParaRPr>
          </a:p>
          <a:p>
            <a:endParaRPr lang="en-US" sz="1200" b="1" i="1" dirty="0">
              <a:solidFill>
                <a:srgbClr val="FF0000"/>
              </a:solidFill>
              <a:latin typeface="Calibri" panose="020F0502020204030204" pitchFamily="34" charset="0"/>
              <a:cs typeface="Calibri" panose="020F0502020204030204" pitchFamily="34" charset="0"/>
            </a:endParaRPr>
          </a:p>
          <a:p>
            <a:r>
              <a:rPr lang="en-US" sz="1200" b="1" i="1" dirty="0">
                <a:solidFill>
                  <a:srgbClr val="FF0000"/>
                </a:solidFill>
                <a:latin typeface="Calibri" panose="020F0502020204030204" pitchFamily="34" charset="0"/>
                <a:cs typeface="Calibri" panose="020F0502020204030204" pitchFamily="34" charset="0"/>
              </a:rPr>
              <a:t>Acts 17:30-31 </a:t>
            </a:r>
            <a:r>
              <a:rPr lang="en-US" b="0" i="0" dirty="0">
                <a:solidFill>
                  <a:srgbClr val="000000"/>
                </a:solidFill>
                <a:effectLst/>
                <a:latin typeface="system-ui"/>
              </a:rPr>
              <a:t>Therefore having overlooked the times of ignorance, God is now declaring to men that all </a:t>
            </a:r>
            <a:r>
              <a:rPr lang="en-US" b="0" i="1" dirty="0">
                <a:solidFill>
                  <a:srgbClr val="000000"/>
                </a:solidFill>
                <a:effectLst/>
                <a:latin typeface="system-ui"/>
              </a:rPr>
              <a:t>people</a:t>
            </a:r>
            <a:r>
              <a:rPr lang="en-US" b="0" i="0" dirty="0">
                <a:solidFill>
                  <a:srgbClr val="000000"/>
                </a:solidFill>
                <a:effectLst/>
                <a:latin typeface="system-ui"/>
              </a:rPr>
              <a:t> everywhere should repent, </a:t>
            </a:r>
            <a:r>
              <a:rPr lang="en-US" b="1" i="0" baseline="30000" dirty="0">
                <a:solidFill>
                  <a:srgbClr val="000000"/>
                </a:solidFill>
                <a:effectLst/>
                <a:latin typeface="system-ui"/>
              </a:rPr>
              <a:t>31 </a:t>
            </a:r>
            <a:r>
              <a:rPr lang="en-US" b="0" i="0" dirty="0">
                <a:solidFill>
                  <a:srgbClr val="000000"/>
                </a:solidFill>
                <a:effectLst/>
                <a:latin typeface="system-ui"/>
              </a:rPr>
              <a:t>because He has fixed a day in which He will judge the world in righteousness through a Man whom He has appointed, having furnished proof to all men by raising Him from the dead.”</a:t>
            </a:r>
            <a:endParaRPr lang="en-US" sz="1200" b="1" i="1" dirty="0">
              <a:solidFill>
                <a:srgbClr val="FF0000"/>
              </a:solidFill>
              <a:latin typeface="Calibri" panose="020F0502020204030204" pitchFamily="34" charset="0"/>
              <a:cs typeface="Calibri" panose="020F0502020204030204" pitchFamily="34" charset="0"/>
            </a:endParaRPr>
          </a:p>
          <a:p>
            <a:endParaRPr lang="en-US" sz="1200" b="1" i="1" dirty="0">
              <a:solidFill>
                <a:srgbClr val="FF0000"/>
              </a:solidFill>
              <a:latin typeface="Calibri" panose="020F0502020204030204" pitchFamily="34" charset="0"/>
              <a:cs typeface="Calibri" panose="020F0502020204030204" pitchFamily="34" charset="0"/>
            </a:endParaRPr>
          </a:p>
          <a:p>
            <a:r>
              <a:rPr lang="en-US" sz="1200" b="1" i="1" dirty="0">
                <a:solidFill>
                  <a:srgbClr val="FF0000"/>
                </a:solidFill>
                <a:latin typeface="Calibri" panose="020F0502020204030204" pitchFamily="34" charset="0"/>
                <a:cs typeface="Calibri" panose="020F0502020204030204" pitchFamily="34" charset="0"/>
              </a:rPr>
              <a:t>Luke 13:3 </a:t>
            </a:r>
            <a:r>
              <a:rPr lang="en-US" b="0" i="0" dirty="0">
                <a:solidFill>
                  <a:srgbClr val="000000"/>
                </a:solidFill>
                <a:effectLst/>
                <a:latin typeface="system-ui"/>
              </a:rPr>
              <a:t>I tell you, no, but unless you repent, you will all likewise perish. </a:t>
            </a:r>
            <a:endParaRPr lang="en-US" sz="1200" b="1" i="1" dirty="0">
              <a:solidFill>
                <a:srgbClr val="FF0000"/>
              </a:solidFill>
              <a:latin typeface="Calibri" panose="020F0502020204030204" pitchFamily="34" charset="0"/>
              <a:cs typeface="Calibri" panose="020F0502020204030204" pitchFamily="34" charset="0"/>
            </a:endParaRPr>
          </a:p>
          <a:p>
            <a:endParaRPr lang="en-US" sz="1200" b="1" i="1" dirty="0">
              <a:solidFill>
                <a:srgbClr val="FF0000"/>
              </a:solidFill>
              <a:latin typeface="Calibri" panose="020F0502020204030204" pitchFamily="34" charset="0"/>
              <a:cs typeface="Calibri" panose="020F0502020204030204" pitchFamily="34" charset="0"/>
            </a:endParaRPr>
          </a:p>
          <a:p>
            <a:r>
              <a:rPr lang="en-US" sz="1200" b="1" i="1" dirty="0">
                <a:solidFill>
                  <a:srgbClr val="FF0000"/>
                </a:solidFill>
                <a:latin typeface="Calibri" panose="020F0502020204030204" pitchFamily="34" charset="0"/>
                <a:cs typeface="Calibri" panose="020F0502020204030204" pitchFamily="34" charset="0"/>
              </a:rPr>
              <a:t>Matthew 10:32-33 </a:t>
            </a:r>
            <a:r>
              <a:rPr lang="en-US" b="0" i="0" dirty="0">
                <a:solidFill>
                  <a:srgbClr val="000000"/>
                </a:solidFill>
                <a:effectLst/>
                <a:latin typeface="system-ui"/>
              </a:rPr>
              <a:t>“Therefore everyone who confesses Me before men, I will also confess him before My Father who is in heaven. </a:t>
            </a:r>
            <a:r>
              <a:rPr lang="en-US" b="1" i="0" baseline="30000" dirty="0">
                <a:solidFill>
                  <a:srgbClr val="000000"/>
                </a:solidFill>
                <a:effectLst/>
                <a:latin typeface="system-ui"/>
              </a:rPr>
              <a:t>33 </a:t>
            </a:r>
            <a:r>
              <a:rPr lang="en-US" b="0" i="0" dirty="0">
                <a:solidFill>
                  <a:srgbClr val="000000"/>
                </a:solidFill>
                <a:effectLst/>
                <a:latin typeface="system-ui"/>
              </a:rPr>
              <a:t>But whoever denies Me before men, I will also deny him before My Father who is in heaven.</a:t>
            </a:r>
            <a:endParaRPr lang="en-US" sz="1200" b="1" i="1" dirty="0">
              <a:solidFill>
                <a:srgbClr val="FF0000"/>
              </a:solidFill>
              <a:latin typeface="Calibri" panose="020F0502020204030204" pitchFamily="34" charset="0"/>
              <a:cs typeface="Calibri" panose="020F0502020204030204" pitchFamily="34" charset="0"/>
            </a:endParaRPr>
          </a:p>
          <a:p>
            <a:endParaRPr lang="en-US" sz="1200" b="1" i="1" dirty="0">
              <a:solidFill>
                <a:srgbClr val="FF0000"/>
              </a:solidFill>
              <a:latin typeface="Calibri" panose="020F0502020204030204" pitchFamily="34" charset="0"/>
              <a:cs typeface="Calibri" panose="020F0502020204030204" pitchFamily="34" charset="0"/>
            </a:endParaRPr>
          </a:p>
          <a:p>
            <a:r>
              <a:rPr lang="en-US" sz="1200" b="1" i="1" dirty="0">
                <a:solidFill>
                  <a:srgbClr val="FF0000"/>
                </a:solidFill>
                <a:latin typeface="Calibri" panose="020F0502020204030204" pitchFamily="34" charset="0"/>
                <a:cs typeface="Calibri" panose="020F0502020204030204" pitchFamily="34" charset="0"/>
              </a:rPr>
              <a:t>Romans 10:9-10 </a:t>
            </a:r>
            <a:r>
              <a:rPr lang="en-US" b="0" i="0" dirty="0">
                <a:solidFill>
                  <a:srgbClr val="000000"/>
                </a:solidFill>
                <a:effectLst/>
                <a:latin typeface="system-ui"/>
              </a:rPr>
              <a:t>that if you confess with your mouth Jesus </a:t>
            </a:r>
            <a:r>
              <a:rPr lang="en-US" b="0" i="1" dirty="0">
                <a:solidFill>
                  <a:srgbClr val="000000"/>
                </a:solidFill>
                <a:effectLst/>
                <a:latin typeface="system-ui"/>
              </a:rPr>
              <a:t>as</a:t>
            </a:r>
            <a:r>
              <a:rPr lang="en-US" b="0" i="0" dirty="0">
                <a:solidFill>
                  <a:srgbClr val="000000"/>
                </a:solidFill>
                <a:effectLst/>
                <a:latin typeface="system-ui"/>
              </a:rPr>
              <a:t> Lord, and believe in your heart that God raised Him from the dead, you will be saved; </a:t>
            </a:r>
            <a:r>
              <a:rPr lang="en-US" b="1" i="0" baseline="30000" dirty="0">
                <a:solidFill>
                  <a:srgbClr val="000000"/>
                </a:solidFill>
                <a:effectLst/>
                <a:latin typeface="system-ui"/>
              </a:rPr>
              <a:t>10 </a:t>
            </a:r>
            <a:r>
              <a:rPr lang="en-US" b="0" i="0" dirty="0">
                <a:solidFill>
                  <a:srgbClr val="000000"/>
                </a:solidFill>
                <a:effectLst/>
                <a:latin typeface="system-ui"/>
              </a:rPr>
              <a:t>for with the heart a person believes, resulting in righteousness, and with the mouth he confesses, resulting in salvation. </a:t>
            </a:r>
            <a:endParaRPr lang="en-US" sz="1200" b="1" i="1" dirty="0">
              <a:solidFill>
                <a:srgbClr val="FF0000"/>
              </a:solidFill>
              <a:latin typeface="Calibri" panose="020F0502020204030204" pitchFamily="34" charset="0"/>
              <a:cs typeface="Calibri" panose="020F0502020204030204" pitchFamily="34" charset="0"/>
            </a:endParaRPr>
          </a:p>
          <a:p>
            <a:endParaRPr lang="en-US" sz="1200" b="1" i="1" dirty="0">
              <a:solidFill>
                <a:srgbClr val="FF0000"/>
              </a:solidFill>
              <a:latin typeface="Calibri" panose="020F0502020204030204" pitchFamily="34" charset="0"/>
              <a:cs typeface="Calibri" panose="020F0502020204030204" pitchFamily="34" charset="0"/>
            </a:endParaRPr>
          </a:p>
          <a:p>
            <a:r>
              <a:rPr lang="en-US" sz="1200" b="1" i="1" dirty="0">
                <a:solidFill>
                  <a:srgbClr val="FF0000"/>
                </a:solidFill>
                <a:latin typeface="Calibri" panose="020F0502020204030204" pitchFamily="34" charset="0"/>
                <a:cs typeface="Calibri" panose="020F0502020204030204" pitchFamily="34" charset="0"/>
              </a:rPr>
              <a:t>Acts 2:38 </a:t>
            </a:r>
            <a:r>
              <a:rPr lang="en-US" b="0" i="0" dirty="0">
                <a:solidFill>
                  <a:srgbClr val="000000"/>
                </a:solidFill>
                <a:effectLst/>
                <a:latin typeface="system-ui"/>
              </a:rPr>
              <a:t>Peter </a:t>
            </a:r>
            <a:r>
              <a:rPr lang="en-US" b="0" i="1" dirty="0">
                <a:solidFill>
                  <a:srgbClr val="000000"/>
                </a:solidFill>
                <a:effectLst/>
                <a:latin typeface="system-ui"/>
              </a:rPr>
              <a:t>said</a:t>
            </a:r>
            <a:r>
              <a:rPr lang="en-US" b="0" i="0" dirty="0">
                <a:solidFill>
                  <a:srgbClr val="000000"/>
                </a:solidFill>
                <a:effectLst/>
                <a:latin typeface="system-ui"/>
              </a:rPr>
              <a:t> to them, “Repent, and each of you be baptized in the name of Jesus Christ for the forgiveness of your sins; and you will receive the gift of the Holy Spirit. </a:t>
            </a:r>
            <a:endParaRPr lang="en-US" sz="1200" b="1" i="1" dirty="0">
              <a:solidFill>
                <a:srgbClr val="FF0000"/>
              </a:solidFill>
              <a:latin typeface="Calibri" panose="020F0502020204030204" pitchFamily="34" charset="0"/>
              <a:cs typeface="Calibri" panose="020F0502020204030204" pitchFamily="34" charset="0"/>
            </a:endParaRPr>
          </a:p>
          <a:p>
            <a:endParaRPr lang="en-US" sz="1200" b="1" i="1" dirty="0">
              <a:solidFill>
                <a:srgbClr val="FF0000"/>
              </a:solidFill>
              <a:latin typeface="Calibri" panose="020F0502020204030204" pitchFamily="34" charset="0"/>
              <a:cs typeface="Calibri" panose="020F0502020204030204" pitchFamily="34" charset="0"/>
            </a:endParaRPr>
          </a:p>
          <a:p>
            <a:r>
              <a:rPr lang="en-US" sz="1200" b="1" i="1" dirty="0">
                <a:solidFill>
                  <a:srgbClr val="FF0000"/>
                </a:solidFill>
                <a:latin typeface="Calibri" panose="020F0502020204030204" pitchFamily="34" charset="0"/>
                <a:cs typeface="Calibri" panose="020F0502020204030204" pitchFamily="34" charset="0"/>
              </a:rPr>
              <a:t>Mark 16:16 </a:t>
            </a:r>
            <a:r>
              <a:rPr lang="en-US" b="0" i="0" dirty="0">
                <a:solidFill>
                  <a:srgbClr val="000000"/>
                </a:solidFill>
                <a:effectLst/>
                <a:latin typeface="system-ui"/>
              </a:rPr>
              <a:t>He who has believed and has been baptized shall be saved; but he who has disbelieved shall be condemned.</a:t>
            </a:r>
            <a:endParaRPr lang="en-US" sz="1200" b="1" i="1" dirty="0">
              <a:solidFill>
                <a:srgbClr val="FF0000"/>
              </a:solidFill>
              <a:latin typeface="Calibri" panose="020F0502020204030204" pitchFamily="34" charset="0"/>
              <a:cs typeface="Calibri" panose="020F0502020204030204" pitchFamily="34" charset="0"/>
            </a:endParaRPr>
          </a:p>
          <a:p>
            <a:endParaRPr lang="en-US" sz="1200" b="1" i="1" dirty="0">
              <a:solidFill>
                <a:srgbClr val="FF0000"/>
              </a:solidFill>
              <a:latin typeface="Calibri" panose="020F0502020204030204" pitchFamily="34" charset="0"/>
              <a:cs typeface="Calibri" panose="020F0502020204030204" pitchFamily="34" charset="0"/>
            </a:endParaRPr>
          </a:p>
          <a:p>
            <a:r>
              <a:rPr lang="en-US" sz="1200" b="1" i="1" dirty="0">
                <a:solidFill>
                  <a:srgbClr val="FF0000"/>
                </a:solidFill>
                <a:latin typeface="Calibri" panose="020F0502020204030204" pitchFamily="34" charset="0"/>
                <a:cs typeface="Calibri" panose="020F0502020204030204" pitchFamily="34" charset="0"/>
              </a:rPr>
              <a:t>Hebrews 5:9 </a:t>
            </a:r>
            <a:r>
              <a:rPr lang="en-US" b="0" i="0" dirty="0">
                <a:solidFill>
                  <a:srgbClr val="000000"/>
                </a:solidFill>
                <a:effectLst/>
                <a:latin typeface="system-ui"/>
              </a:rPr>
              <a:t>And having been made perfect, He became to all those who obey Him the source of eternal salvation…</a:t>
            </a:r>
            <a:endParaRPr lang="en-US" sz="1200" b="1" i="1" dirty="0">
              <a:solidFill>
                <a:srgbClr val="FF0000"/>
              </a:solidFill>
              <a:latin typeface="Calibri" panose="020F0502020204030204" pitchFamily="34" charset="0"/>
              <a:cs typeface="Calibri" panose="020F0502020204030204" pitchFamily="34" charset="0"/>
            </a:endParaRPr>
          </a:p>
          <a:p>
            <a:endParaRPr lang="en-US" sz="1200" b="1" i="1" dirty="0">
              <a:solidFill>
                <a:srgbClr val="FF0000"/>
              </a:solidFill>
              <a:latin typeface="Calibri" panose="020F0502020204030204" pitchFamily="34" charset="0"/>
              <a:cs typeface="Calibri" panose="020F0502020204030204" pitchFamily="34" charset="0"/>
            </a:endParaRPr>
          </a:p>
          <a:p>
            <a:r>
              <a:rPr lang="en-US" sz="1200" b="1" i="1" dirty="0">
                <a:solidFill>
                  <a:srgbClr val="FF0000"/>
                </a:solidFill>
                <a:latin typeface="Calibri" panose="020F0502020204030204" pitchFamily="34" charset="0"/>
                <a:cs typeface="Calibri" panose="020F0502020204030204" pitchFamily="34" charset="0"/>
              </a:rPr>
              <a:t>1 Corinthians 15:58 </a:t>
            </a:r>
            <a:r>
              <a:rPr lang="en-US" b="0" i="0" dirty="0">
                <a:solidFill>
                  <a:srgbClr val="000000"/>
                </a:solidFill>
                <a:effectLst/>
                <a:latin typeface="system-ui"/>
              </a:rPr>
              <a:t>Therefore, my beloved brethren, be steadfast, immovable, always abounding in the work of the Lord, knowing that your toil is not </a:t>
            </a:r>
            <a:r>
              <a:rPr lang="en-US" b="0" i="1" dirty="0">
                <a:solidFill>
                  <a:srgbClr val="000000"/>
                </a:solidFill>
                <a:effectLst/>
                <a:latin typeface="system-ui"/>
              </a:rPr>
              <a:t>in</a:t>
            </a:r>
            <a:r>
              <a:rPr lang="en-US" b="0" i="0" dirty="0">
                <a:solidFill>
                  <a:srgbClr val="000000"/>
                </a:solidFill>
                <a:effectLst/>
                <a:latin typeface="system-ui"/>
              </a:rPr>
              <a:t> vain in the Lord.</a:t>
            </a:r>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5" name="Slide Number Placeholder 4"/>
          <p:cNvSpPr>
            <a:spLocks noGrp="1"/>
          </p:cNvSpPr>
          <p:nvPr>
            <p:ph type="sldNum" sz="quarter" idx="5"/>
          </p:nvPr>
        </p:nvSpPr>
        <p:spPr/>
        <p:txBody>
          <a:bodyPr/>
          <a:lstStyle/>
          <a:p>
            <a:fld id="{601CA7E3-025E-4CA2-958C-919601DAC674}" type="slidenum">
              <a:rPr lang="en-US" altLang="en-US" smtClean="0"/>
              <a:pPr/>
              <a:t>23</a:t>
            </a:fld>
            <a:endParaRPr lang="en-US" altLang="en-US"/>
          </a:p>
        </p:txBody>
      </p:sp>
      <p:sp>
        <p:nvSpPr>
          <p:cNvPr id="7" name="Footer Placeholder 6">
            <a:extLst>
              <a:ext uri="{FF2B5EF4-FFF2-40B4-BE49-F238E27FC236}">
                <a16:creationId xmlns:a16="http://schemas.microsoft.com/office/drawing/2014/main" id="{FFD33314-A0F4-E1BB-3E2B-4AFF35649838}"/>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141500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Read Acts 9:32 through 10:48</a:t>
            </a:r>
          </a:p>
          <a:p>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3</a:t>
            </a:fld>
            <a:endParaRPr lang="en-US" altLang="en-US"/>
          </a:p>
        </p:txBody>
      </p:sp>
      <p:sp>
        <p:nvSpPr>
          <p:cNvPr id="5" name="Footer Placeholder 4">
            <a:extLst>
              <a:ext uri="{FF2B5EF4-FFF2-40B4-BE49-F238E27FC236}">
                <a16:creationId xmlns:a16="http://schemas.microsoft.com/office/drawing/2014/main" id="{B97045EB-B164-0EDE-9D0F-7A1308F0F537}"/>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316506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DC970-6127-98C0-E995-00D24EEC7D06}"/>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F43C0C9-959F-DD07-9416-4672DBD25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428A1F0-9CE9-CC83-4C0E-52435C805F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Slide Number Placeholder 3">
            <a:extLst>
              <a:ext uri="{FF2B5EF4-FFF2-40B4-BE49-F238E27FC236}">
                <a16:creationId xmlns:a16="http://schemas.microsoft.com/office/drawing/2014/main" id="{1211E3B3-609E-8162-54EE-FCA0A9A873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fld id="{A3E79ECD-5271-4428-99B3-8D42470F6566}" type="slidenum">
              <a:rPr lang="en-US" altLang="en-US">
                <a:latin typeface="Calibri" panose="020F0502020204030204" pitchFamily="34" charset="0"/>
              </a:rPr>
              <a:pPr/>
              <a:t>4</a:t>
            </a:fld>
            <a:endParaRPr lang="en-US" altLang="en-US">
              <a:latin typeface="Calibri" panose="020F0502020204030204" pitchFamily="34" charset="0"/>
            </a:endParaRPr>
          </a:p>
        </p:txBody>
      </p:sp>
      <p:sp>
        <p:nvSpPr>
          <p:cNvPr id="22533" name="Date Placeholder 4">
            <a:extLst>
              <a:ext uri="{FF2B5EF4-FFF2-40B4-BE49-F238E27FC236}">
                <a16:creationId xmlns:a16="http://schemas.microsoft.com/office/drawing/2014/main" id="{90BD178F-D562-6B88-FA20-A64C08762A4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fontAlgn="base">
              <a:spcBef>
                <a:spcPct val="0"/>
              </a:spcBef>
              <a:spcAft>
                <a:spcPct val="0"/>
              </a:spcAft>
            </a:pPr>
            <a:r>
              <a:rPr lang="en-US" altLang="en-US">
                <a:latin typeface="Calibri" panose="020F0502020204030204" pitchFamily="34" charset="0"/>
              </a:rPr>
              <a:t>9/28/2025 am</a:t>
            </a:r>
          </a:p>
        </p:txBody>
      </p:sp>
      <p:sp>
        <p:nvSpPr>
          <p:cNvPr id="3" name="Footer Placeholder 2">
            <a:extLst>
              <a:ext uri="{FF2B5EF4-FFF2-40B4-BE49-F238E27FC236}">
                <a16:creationId xmlns:a16="http://schemas.microsoft.com/office/drawing/2014/main" id="{5DD8BF81-6A5F-595D-AB88-8FC023757E5F}"/>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24461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Isaiah 2:2-4 </a:t>
            </a:r>
            <a:r>
              <a:rPr lang="en-US" sz="1200" b="0" i="0" kern="1200" dirty="0">
                <a:solidFill>
                  <a:schemeClr val="tx1"/>
                </a:solidFill>
                <a:effectLst/>
                <a:latin typeface="+mn-lt"/>
                <a:ea typeface="+mn-ea"/>
                <a:cs typeface="+mn-cs"/>
              </a:rPr>
              <a:t>Now it will come about that In the last days The mountain of the house of the </a:t>
            </a:r>
            <a:r>
              <a:rPr lang="en-US" sz="1200" b="0" i="0" kern="1200" cap="small" dirty="0">
                <a:solidFill>
                  <a:schemeClr val="tx1"/>
                </a:solidFill>
                <a:effectLst/>
                <a:latin typeface="+mn-lt"/>
                <a:ea typeface="+mn-ea"/>
                <a:cs typeface="+mn-cs"/>
              </a:rPr>
              <a:t>Lord </a:t>
            </a:r>
            <a:r>
              <a:rPr lang="en-US" sz="1200" b="0" i="0" kern="1200" dirty="0">
                <a:solidFill>
                  <a:schemeClr val="tx1"/>
                </a:solidFill>
                <a:effectLst/>
                <a:latin typeface="+mn-lt"/>
                <a:ea typeface="+mn-ea"/>
                <a:cs typeface="+mn-cs"/>
              </a:rPr>
              <a:t>Will be established as the chief of the mountains, And will be raised above the hills; </a:t>
            </a:r>
            <a:r>
              <a:rPr lang="en-US" sz="1200" b="1" i="0" kern="1200" dirty="0">
                <a:solidFill>
                  <a:schemeClr val="tx1"/>
                </a:solidFill>
                <a:effectLst/>
                <a:latin typeface="+mn-lt"/>
                <a:ea typeface="+mn-ea"/>
                <a:cs typeface="+mn-cs"/>
              </a:rPr>
              <a:t>And all the nations will stream to it</a:t>
            </a:r>
            <a:r>
              <a:rPr lang="en-US" sz="1200" b="0" i="0" kern="1200" dirty="0">
                <a:solidFill>
                  <a:schemeClr val="tx1"/>
                </a:solidFill>
                <a:effectLst/>
                <a:latin typeface="+mn-lt"/>
                <a:ea typeface="+mn-ea"/>
                <a:cs typeface="+mn-cs"/>
              </a:rPr>
              <a:t>.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And many peoples will come and say, “Come, let us go up to the mountain of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To the house of the God of Jacob; That He may teach us concerning His ways And that we may walk in His paths.” For the law will go forth from Zion And the word of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from Jerusalem.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And He will judge between the nations, And will render decisions for many peoples; And they will hammer their swords into plowshares and their spears into pruning hooks. Nation will not lift up sword against nation, And never again will they learn war.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Joel 2:32a “And it will come about that </a:t>
            </a:r>
            <a:r>
              <a:rPr lang="en-US" sz="1200" b="1" i="0" kern="1200" dirty="0">
                <a:solidFill>
                  <a:schemeClr val="tx1"/>
                </a:solidFill>
                <a:effectLst/>
                <a:latin typeface="+mn-lt"/>
                <a:ea typeface="+mn-ea"/>
                <a:cs typeface="+mn-cs"/>
              </a:rPr>
              <a:t>whoever calls on the name of the </a:t>
            </a:r>
            <a:r>
              <a:rPr lang="en-US" sz="1200" b="1" i="0" kern="1200" cap="small" dirty="0">
                <a:solidFill>
                  <a:schemeClr val="tx1"/>
                </a:solidFill>
                <a:effectLst/>
                <a:latin typeface="+mn-lt"/>
                <a:ea typeface="+mn-ea"/>
                <a:cs typeface="+mn-cs"/>
              </a:rPr>
              <a:t>Lord</a:t>
            </a:r>
            <a:r>
              <a:rPr lang="en-US" sz="1200" b="0" i="0" kern="1200" cap="small"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Will be delivered;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2:21 ‘</a:t>
            </a:r>
            <a:r>
              <a:rPr lang="en-US" sz="1200" b="0" i="0" kern="1200" cap="small" dirty="0">
                <a:solidFill>
                  <a:schemeClr val="tx1"/>
                </a:solidFill>
                <a:effectLst/>
                <a:latin typeface="+mn-lt"/>
                <a:ea typeface="+mn-ea"/>
                <a:cs typeface="+mn-cs"/>
              </a:rPr>
              <a:t>And it shall be that</a:t>
            </a:r>
            <a:r>
              <a:rPr lang="en-US" sz="1200" b="0" i="0" kern="1200" dirty="0">
                <a:solidFill>
                  <a:schemeClr val="tx1"/>
                </a:solidFill>
                <a:effectLst/>
                <a:latin typeface="+mn-lt"/>
                <a:ea typeface="+mn-ea"/>
                <a:cs typeface="+mn-cs"/>
              </a:rPr>
              <a:t> </a:t>
            </a:r>
            <a:r>
              <a:rPr lang="en-US" sz="1200" b="1" i="0" kern="1200" cap="small" dirty="0">
                <a:solidFill>
                  <a:schemeClr val="tx1"/>
                </a:solidFill>
                <a:effectLst/>
                <a:latin typeface="+mn-lt"/>
                <a:ea typeface="+mn-ea"/>
                <a:cs typeface="+mn-cs"/>
              </a:rPr>
              <a:t>everyone who calls on the name of the Lord </a:t>
            </a:r>
            <a:r>
              <a:rPr lang="en-US" sz="1200" b="0" i="0" kern="1200" cap="small" dirty="0">
                <a:solidFill>
                  <a:schemeClr val="tx1"/>
                </a:solidFill>
                <a:effectLst/>
                <a:latin typeface="+mn-lt"/>
                <a:ea typeface="+mn-ea"/>
                <a:cs typeface="+mn-cs"/>
              </a:rPr>
              <a:t>will be saved</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John 10:16 I have other sheep, which are not of this fold; I must bring them also, and they will hear My voice; and they will become one flock </a:t>
            </a:r>
            <a:r>
              <a:rPr lang="en-US" sz="1200" b="0" i="1" kern="1200" dirty="0">
                <a:solidFill>
                  <a:schemeClr val="tx1"/>
                </a:solidFill>
                <a:effectLst/>
                <a:latin typeface="+mn-lt"/>
                <a:ea typeface="+mn-ea"/>
                <a:cs typeface="+mn-cs"/>
              </a:rPr>
              <a:t>with</a:t>
            </a:r>
            <a:r>
              <a:rPr lang="en-US" sz="1200" b="0" i="0" kern="1200" dirty="0">
                <a:solidFill>
                  <a:schemeClr val="tx1"/>
                </a:solidFill>
                <a:effectLst/>
                <a:latin typeface="+mn-lt"/>
                <a:ea typeface="+mn-ea"/>
                <a:cs typeface="+mn-cs"/>
              </a:rPr>
              <a:t> one shepherd.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Ephesians 2:14-16 For He Himself is our peace, who made both </a:t>
            </a:r>
            <a:r>
              <a:rPr lang="en-US" sz="1200" b="0" i="1" kern="1200" dirty="0">
                <a:solidFill>
                  <a:schemeClr val="tx1"/>
                </a:solidFill>
                <a:effectLst/>
                <a:latin typeface="+mn-lt"/>
                <a:ea typeface="+mn-ea"/>
                <a:cs typeface="+mn-cs"/>
              </a:rPr>
              <a:t>groups into</a:t>
            </a:r>
            <a:r>
              <a:rPr lang="en-US" sz="1200" b="0" i="0" kern="1200" dirty="0">
                <a:solidFill>
                  <a:schemeClr val="tx1"/>
                </a:solidFill>
                <a:effectLst/>
                <a:latin typeface="+mn-lt"/>
                <a:ea typeface="+mn-ea"/>
                <a:cs typeface="+mn-cs"/>
              </a:rPr>
              <a:t> one and broke down the barrier of the dividing wall, </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by abolishing in His flesh the enmity, </a:t>
            </a:r>
            <a:r>
              <a:rPr lang="en-US" sz="1200" b="0" i="1" kern="1200" dirty="0">
                <a:solidFill>
                  <a:schemeClr val="tx1"/>
                </a:solidFill>
                <a:effectLst/>
                <a:latin typeface="+mn-lt"/>
                <a:ea typeface="+mn-ea"/>
                <a:cs typeface="+mn-cs"/>
              </a:rPr>
              <a:t>which is</a:t>
            </a:r>
            <a:r>
              <a:rPr lang="en-US" sz="1200" b="0" i="0" kern="1200" dirty="0">
                <a:solidFill>
                  <a:schemeClr val="tx1"/>
                </a:solidFill>
                <a:effectLst/>
                <a:latin typeface="+mn-lt"/>
                <a:ea typeface="+mn-ea"/>
                <a:cs typeface="+mn-cs"/>
              </a:rPr>
              <a:t> the Law of commandments </a:t>
            </a:r>
            <a:r>
              <a:rPr lang="en-US" sz="1200" b="0" i="1" kern="1200" dirty="0">
                <a:solidFill>
                  <a:schemeClr val="tx1"/>
                </a:solidFill>
                <a:effectLst/>
                <a:latin typeface="+mn-lt"/>
                <a:ea typeface="+mn-ea"/>
                <a:cs typeface="+mn-cs"/>
              </a:rPr>
              <a:t>contained</a:t>
            </a:r>
            <a:r>
              <a:rPr lang="en-US" sz="1200" b="0" i="0" kern="1200" dirty="0">
                <a:solidFill>
                  <a:schemeClr val="tx1"/>
                </a:solidFill>
                <a:effectLst/>
                <a:latin typeface="+mn-lt"/>
                <a:ea typeface="+mn-ea"/>
                <a:cs typeface="+mn-cs"/>
              </a:rPr>
              <a:t> in ordinances, so that in Himself He might make the two into one new man, </a:t>
            </a:r>
            <a:r>
              <a:rPr lang="en-US" sz="1200" b="0" i="1" kern="1200" dirty="0">
                <a:solidFill>
                  <a:schemeClr val="tx1"/>
                </a:solidFill>
                <a:effectLst/>
                <a:latin typeface="+mn-lt"/>
                <a:ea typeface="+mn-ea"/>
                <a:cs typeface="+mn-cs"/>
              </a:rPr>
              <a:t>thus</a:t>
            </a:r>
            <a:r>
              <a:rPr lang="en-US" sz="1200" b="0" i="0" kern="1200" dirty="0">
                <a:solidFill>
                  <a:schemeClr val="tx1"/>
                </a:solidFill>
                <a:effectLst/>
                <a:latin typeface="+mn-lt"/>
                <a:ea typeface="+mn-ea"/>
                <a:cs typeface="+mn-cs"/>
              </a:rPr>
              <a:t> establishing peace,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and might reconcile them both in one body to God through the cross, by it having put to death the enmity.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Matthew 28:18-20 And Jesus came up and spoke to them, saying, “All authority has been given to Me in heaven and on earth. </a:t>
            </a:r>
            <a:r>
              <a:rPr lang="en-US" sz="1200" b="1" i="0" kern="1200" baseline="30000" dirty="0">
                <a:solidFill>
                  <a:schemeClr val="tx1"/>
                </a:solidFill>
                <a:effectLst/>
                <a:latin typeface="+mn-lt"/>
                <a:ea typeface="+mn-ea"/>
                <a:cs typeface="+mn-cs"/>
              </a:rPr>
              <a:t>19 </a:t>
            </a:r>
            <a:r>
              <a:rPr lang="en-US" sz="1200" b="0" i="0" kern="1200" dirty="0">
                <a:solidFill>
                  <a:schemeClr val="tx1"/>
                </a:solidFill>
                <a:effectLst/>
                <a:latin typeface="+mn-lt"/>
                <a:ea typeface="+mn-ea"/>
                <a:cs typeface="+mn-cs"/>
              </a:rPr>
              <a:t>Go therefore and make disciples of all the nations, baptizing them in the name of the Father and the Son and the Holy Spirit, </a:t>
            </a:r>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teaching them to observe all that I commanded you; and lo, I am with you always, even to the end of the age.”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Mark 16:15-16 And He said to them, “Go into all the world and preach the gospel to all creation.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He who has believed and has been baptized shall be saved; but he who has disbelieved shall be condemned.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Luke 24:45-47 Then He opened their minds to understand the Scriptures, </a:t>
            </a:r>
            <a:r>
              <a:rPr lang="en-US" sz="1200" b="1" i="0" kern="1200" baseline="30000" dirty="0">
                <a:solidFill>
                  <a:schemeClr val="tx1"/>
                </a:solidFill>
                <a:effectLst/>
                <a:latin typeface="+mn-lt"/>
                <a:ea typeface="+mn-ea"/>
                <a:cs typeface="+mn-cs"/>
              </a:rPr>
              <a:t>46 </a:t>
            </a:r>
            <a:r>
              <a:rPr lang="en-US" sz="1200" b="0" i="0" kern="1200" dirty="0">
                <a:solidFill>
                  <a:schemeClr val="tx1"/>
                </a:solidFill>
                <a:effectLst/>
                <a:latin typeface="+mn-lt"/>
                <a:ea typeface="+mn-ea"/>
                <a:cs typeface="+mn-cs"/>
              </a:rPr>
              <a:t>and He said to them, “Thus it is written, that the Christ would suffer and rise again from the dead the third day, </a:t>
            </a:r>
            <a:r>
              <a:rPr lang="en-US" sz="1200" b="1" i="0" kern="1200" baseline="30000" dirty="0">
                <a:solidFill>
                  <a:schemeClr val="tx1"/>
                </a:solidFill>
                <a:effectLst/>
                <a:latin typeface="+mn-lt"/>
                <a:ea typeface="+mn-ea"/>
                <a:cs typeface="+mn-cs"/>
              </a:rPr>
              <a:t>47 </a:t>
            </a:r>
            <a:r>
              <a:rPr lang="en-US" sz="1200" b="0" i="0" kern="1200" dirty="0">
                <a:solidFill>
                  <a:schemeClr val="tx1"/>
                </a:solidFill>
                <a:effectLst/>
                <a:latin typeface="+mn-lt"/>
                <a:ea typeface="+mn-ea"/>
                <a:cs typeface="+mn-cs"/>
              </a:rPr>
              <a:t>and that repentance for forgiveness of sins would be proclaimed in His name to all the nations, beginning from Jerusalem.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1:8 but you will receive power when the Holy Spirit has come upon you; and you shall be My witnesses both in Jerusalem, and in all Judea and Samaria, and even to the remotest part of the earth.”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Matthew 10:5-6 These twelve Jesus sent out after instructing them: “Do not go in </a:t>
            </a:r>
            <a:r>
              <a:rPr lang="en-US" sz="1200" b="0" i="1" kern="1200" dirty="0">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way of </a:t>
            </a:r>
            <a:r>
              <a:rPr lang="en-US" sz="1200" b="0" i="1" kern="1200" dirty="0">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Gentiles, and do not enter </a:t>
            </a:r>
            <a:r>
              <a:rPr lang="en-US" sz="1200" b="0" i="1" kern="1200" dirty="0">
                <a:solidFill>
                  <a:schemeClr val="tx1"/>
                </a:solidFill>
                <a:effectLst/>
                <a:latin typeface="+mn-lt"/>
                <a:ea typeface="+mn-ea"/>
                <a:cs typeface="+mn-cs"/>
              </a:rPr>
              <a:t>any</a:t>
            </a:r>
            <a:r>
              <a:rPr lang="en-US" sz="1200" b="0" i="0" kern="1200" dirty="0">
                <a:solidFill>
                  <a:schemeClr val="tx1"/>
                </a:solidFill>
                <a:effectLst/>
                <a:latin typeface="+mn-lt"/>
                <a:ea typeface="+mn-ea"/>
                <a:cs typeface="+mn-cs"/>
              </a:rPr>
              <a:t> city of the Samaritans;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but rather go to the lost sheep of the house of Israel.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2:39 For the promise is for you and your children and for all who are far off, as many as the Lord our God will call to Himself.” </a:t>
            </a:r>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6</a:t>
            </a:fld>
            <a:endParaRPr lang="en-US" altLang="en-US"/>
          </a:p>
        </p:txBody>
      </p:sp>
      <p:sp>
        <p:nvSpPr>
          <p:cNvPr id="5" name="Footer Placeholder 4">
            <a:extLst>
              <a:ext uri="{FF2B5EF4-FFF2-40B4-BE49-F238E27FC236}">
                <a16:creationId xmlns:a16="http://schemas.microsoft.com/office/drawing/2014/main" id="{A005A781-0D0D-D463-2C43-5579CF9F38B9}"/>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381456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Acts 11:1-18 </a:t>
            </a:r>
            <a:r>
              <a:rPr lang="en-US" sz="1200" b="0" i="0" kern="1200" dirty="0">
                <a:solidFill>
                  <a:schemeClr val="tx1"/>
                </a:solidFill>
                <a:effectLst/>
                <a:latin typeface="+mn-lt"/>
                <a:ea typeface="+mn-ea"/>
                <a:cs typeface="+mn-cs"/>
              </a:rPr>
              <a:t>Now the apostles and the brethren who were throughout Judea heard that the Gentiles also had received the word of God.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And when Peter came up to Jerusalem, those who were circumcised took issue with him,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saying, “You went to uncircumcised men and ate with them.”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But Peter began </a:t>
            </a:r>
            <a:r>
              <a:rPr lang="en-US" sz="1200" b="0" i="1" kern="1200" dirty="0">
                <a:solidFill>
                  <a:schemeClr val="tx1"/>
                </a:solidFill>
                <a:effectLst/>
                <a:latin typeface="+mn-lt"/>
                <a:ea typeface="+mn-ea"/>
                <a:cs typeface="+mn-cs"/>
              </a:rPr>
              <a:t>speaking</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proceeded</a:t>
            </a:r>
            <a:r>
              <a:rPr lang="en-US" sz="1200" b="0" i="0" kern="1200" dirty="0">
                <a:solidFill>
                  <a:schemeClr val="tx1"/>
                </a:solidFill>
                <a:effectLst/>
                <a:latin typeface="+mn-lt"/>
                <a:ea typeface="+mn-ea"/>
                <a:cs typeface="+mn-cs"/>
              </a:rPr>
              <a:t> to explain to them in orderly sequence, saying,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“I was in the city of Joppa praying; and in a trance I saw a vision, an object coming down like a great sheet lowered by four corners from the sky; and it came right down to me,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and when I had fixed my gaze on it and was observing it I saw the four-footed animals of the earth and the wild beasts and the crawling creatures and the birds of the air.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I also heard a voice saying to me, ‘Get up, Peter; kill and eat.’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But I said, ‘By no means, Lord, for nothing unholy or unclean has ever entered my mouth.’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But a voice from heaven answered a second time, ‘What God has cleansed, no longer consider unholy.’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This happened three times, and everything was drawn back up into the sky. </a:t>
            </a:r>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And behold, at that moment three men appeared at the house in which we were </a:t>
            </a:r>
            <a:r>
              <a:rPr lang="en-US" sz="1200" b="0" i="1" kern="1200" dirty="0">
                <a:solidFill>
                  <a:schemeClr val="tx1"/>
                </a:solidFill>
                <a:effectLst/>
                <a:latin typeface="+mn-lt"/>
                <a:ea typeface="+mn-ea"/>
                <a:cs typeface="+mn-cs"/>
              </a:rPr>
              <a:t>staying</a:t>
            </a:r>
            <a:r>
              <a:rPr lang="en-US" sz="1200" b="0" i="0" kern="1200" dirty="0">
                <a:solidFill>
                  <a:schemeClr val="tx1"/>
                </a:solidFill>
                <a:effectLst/>
                <a:latin typeface="+mn-lt"/>
                <a:ea typeface="+mn-ea"/>
                <a:cs typeface="+mn-cs"/>
              </a:rPr>
              <a:t>, having been sent to me from Caesarea. </a:t>
            </a: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The Spirit told me to go with them without misgivings. These six brethren also went with me and we entered the man’s house. </a:t>
            </a: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And he reported to us how he had seen the angel standing in his house, and saying, ‘Send to Joppa and have Simon, who is also called Peter, brought here;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and he will speak words to you by which you will be saved, you and all your household.’ </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And as I began to speak, the Holy Spirit fell upon them just as </a:t>
            </a:r>
            <a:r>
              <a:rPr lang="en-US" sz="1200" b="0" i="1" kern="1200" dirty="0">
                <a:solidFill>
                  <a:schemeClr val="tx1"/>
                </a:solidFill>
                <a:effectLst/>
                <a:latin typeface="+mn-lt"/>
                <a:ea typeface="+mn-ea"/>
                <a:cs typeface="+mn-cs"/>
              </a:rPr>
              <a:t>He did</a:t>
            </a:r>
            <a:r>
              <a:rPr lang="en-US" sz="1200" b="0" i="0" kern="1200" dirty="0">
                <a:solidFill>
                  <a:schemeClr val="tx1"/>
                </a:solidFill>
                <a:effectLst/>
                <a:latin typeface="+mn-lt"/>
                <a:ea typeface="+mn-ea"/>
                <a:cs typeface="+mn-cs"/>
              </a:rPr>
              <a:t> upon us at the beginning.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And I remembered the word of the Lord, how He used to say, ‘John baptized with water, but you will be baptized with the Holy Spirit.’ </a:t>
            </a:r>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Therefore if God gave to them the same gift as </a:t>
            </a:r>
            <a:r>
              <a:rPr lang="en-US" sz="1200" b="0" i="1" kern="1200" dirty="0">
                <a:solidFill>
                  <a:schemeClr val="tx1"/>
                </a:solidFill>
                <a:effectLst/>
                <a:latin typeface="+mn-lt"/>
                <a:ea typeface="+mn-ea"/>
                <a:cs typeface="+mn-cs"/>
              </a:rPr>
              <a:t>He gave</a:t>
            </a:r>
            <a:r>
              <a:rPr lang="en-US" sz="1200" b="0" i="0" kern="1200" dirty="0">
                <a:solidFill>
                  <a:schemeClr val="tx1"/>
                </a:solidFill>
                <a:effectLst/>
                <a:latin typeface="+mn-lt"/>
                <a:ea typeface="+mn-ea"/>
                <a:cs typeface="+mn-cs"/>
              </a:rPr>
              <a:t> to us also after believing in the Lord Jesus Christ, who was I that I could stand in God’s way?” </a:t>
            </a:r>
            <a:r>
              <a:rPr lang="en-US" sz="1200" b="1" i="0" kern="1200" baseline="30000" dirty="0">
                <a:solidFill>
                  <a:schemeClr val="tx1"/>
                </a:solidFill>
                <a:effectLst/>
                <a:latin typeface="+mn-lt"/>
                <a:ea typeface="+mn-ea"/>
                <a:cs typeface="+mn-cs"/>
              </a:rPr>
              <a:t>18 </a:t>
            </a:r>
            <a:r>
              <a:rPr lang="en-US" sz="1200" b="0" i="0" kern="1200" dirty="0">
                <a:solidFill>
                  <a:schemeClr val="tx1"/>
                </a:solidFill>
                <a:effectLst/>
                <a:latin typeface="+mn-lt"/>
                <a:ea typeface="+mn-ea"/>
                <a:cs typeface="+mn-cs"/>
              </a:rPr>
              <a:t>When they heard this, they quieted down and glorified God, saying, “Well then, God has granted to the Gentiles also the repentance </a:t>
            </a:r>
            <a:r>
              <a:rPr lang="en-US" sz="1200" b="0" i="1" kern="1200" dirty="0">
                <a:solidFill>
                  <a:schemeClr val="tx1"/>
                </a:solidFill>
                <a:effectLst/>
                <a:latin typeface="+mn-lt"/>
                <a:ea typeface="+mn-ea"/>
                <a:cs typeface="+mn-cs"/>
              </a:rPr>
              <a:t>that leads</a:t>
            </a:r>
            <a:r>
              <a:rPr lang="en-US" sz="1200" b="0" i="0" kern="1200" dirty="0">
                <a:solidFill>
                  <a:schemeClr val="tx1"/>
                </a:solidFill>
                <a:effectLst/>
                <a:latin typeface="+mn-lt"/>
                <a:ea typeface="+mn-ea"/>
                <a:cs typeface="+mn-cs"/>
              </a:rPr>
              <a:t> to life.”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Galatians 2:11-13 But when Cephas came to Antioch, I opposed him to his face, because he stood condemned. </a:t>
            </a: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For prior to the coming of certain men from James, he used to eat with the Gentiles; but when they came, he </a:t>
            </a:r>
            <a:r>
              <a:rPr lang="en-US" sz="1200" b="0" i="1" kern="1200" dirty="0">
                <a:solidFill>
                  <a:schemeClr val="tx1"/>
                </a:solidFill>
                <a:effectLst/>
                <a:latin typeface="+mn-lt"/>
                <a:ea typeface="+mn-ea"/>
                <a:cs typeface="+mn-cs"/>
              </a:rPr>
              <a:t>began</a:t>
            </a:r>
            <a:r>
              <a:rPr lang="en-US" sz="1200" b="0" i="0" kern="1200" dirty="0">
                <a:solidFill>
                  <a:schemeClr val="tx1"/>
                </a:solidFill>
                <a:effectLst/>
                <a:latin typeface="+mn-lt"/>
                <a:ea typeface="+mn-ea"/>
                <a:cs typeface="+mn-cs"/>
              </a:rPr>
              <a:t> to withdraw and hold himself aloof, fearing the party of the circumcision. </a:t>
            </a: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The rest of the Jews joined him in hypocrisy, with the result that even Barnabas was carried away by their hypocrisy. </a:t>
            </a:r>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7</a:t>
            </a:fld>
            <a:endParaRPr lang="en-US" altLang="en-US"/>
          </a:p>
        </p:txBody>
      </p:sp>
      <p:sp>
        <p:nvSpPr>
          <p:cNvPr id="5" name="Footer Placeholder 4">
            <a:extLst>
              <a:ext uri="{FF2B5EF4-FFF2-40B4-BE49-F238E27FC236}">
                <a16:creationId xmlns:a16="http://schemas.microsoft.com/office/drawing/2014/main" id="{94966817-6845-DEAD-3358-BE5D70601BD3}"/>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395288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Galatians 3:28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There is neither Jew nor Greek, there is neither slave nor free man, there is neither male nor female; for you are all one in Christ Jesus. </a:t>
            </a:r>
            <a:endParaRPr lang="en-US" dirty="0"/>
          </a:p>
          <a:p>
            <a:endParaRPr lang="en-US" dirty="0"/>
          </a:p>
          <a:p>
            <a:r>
              <a:rPr lang="en-US" dirty="0"/>
              <a:t>Ephesians 2:11-15 </a:t>
            </a:r>
            <a:r>
              <a:rPr lang="en-US" sz="1200" b="0" i="0" kern="1200" dirty="0">
                <a:solidFill>
                  <a:schemeClr val="tx1"/>
                </a:solidFill>
                <a:effectLst/>
                <a:latin typeface="+mn-lt"/>
                <a:ea typeface="+mn-ea"/>
                <a:cs typeface="+mn-cs"/>
              </a:rPr>
              <a:t>Therefore remember that formerly you, the Gentiles in the flesh, who are called “Uncircumcision” by the so-called “Circumcision,” </a:t>
            </a:r>
            <a:r>
              <a:rPr lang="en-US" sz="1200" b="0" i="1" kern="1200" dirty="0">
                <a:solidFill>
                  <a:schemeClr val="tx1"/>
                </a:solidFill>
                <a:effectLst/>
                <a:latin typeface="+mn-lt"/>
                <a:ea typeface="+mn-ea"/>
                <a:cs typeface="+mn-cs"/>
              </a:rPr>
              <a:t>which is</a:t>
            </a:r>
            <a:r>
              <a:rPr lang="en-US" sz="1200" b="0" i="0" kern="1200" dirty="0">
                <a:solidFill>
                  <a:schemeClr val="tx1"/>
                </a:solidFill>
                <a:effectLst/>
                <a:latin typeface="+mn-lt"/>
                <a:ea typeface="+mn-ea"/>
                <a:cs typeface="+mn-cs"/>
              </a:rPr>
              <a:t> performed in the flesh by human hands— </a:t>
            </a:r>
            <a:r>
              <a:rPr lang="en-US" sz="1200" b="1" i="0" kern="1200" baseline="30000" dirty="0">
                <a:solidFill>
                  <a:schemeClr val="tx1"/>
                </a:solidFill>
                <a:effectLst/>
                <a:latin typeface="+mn-lt"/>
                <a:ea typeface="+mn-ea"/>
                <a:cs typeface="+mn-cs"/>
              </a:rPr>
              <a:t>12 </a:t>
            </a:r>
            <a:r>
              <a:rPr lang="en-US" sz="1200" b="0" i="1" kern="1200" dirty="0">
                <a:solidFill>
                  <a:schemeClr val="tx1"/>
                </a:solidFill>
                <a:effectLst/>
                <a:latin typeface="+mn-lt"/>
                <a:ea typeface="+mn-ea"/>
                <a:cs typeface="+mn-cs"/>
              </a:rPr>
              <a:t>remember</a:t>
            </a:r>
            <a:r>
              <a:rPr lang="en-US" sz="1200" b="0" i="0" kern="1200" dirty="0">
                <a:solidFill>
                  <a:schemeClr val="tx1"/>
                </a:solidFill>
                <a:effectLst/>
                <a:latin typeface="+mn-lt"/>
                <a:ea typeface="+mn-ea"/>
                <a:cs typeface="+mn-cs"/>
              </a:rPr>
              <a:t> that you were at that time separate from Christ, excluded from the commonwealth of Israel, and strangers to the covenants of promise, having no hope and without God in the world. </a:t>
            </a: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But now in Christ Jesus you who formerly were far off have been brought near by the blood of Christ.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For He Himself is our peace, who made both </a:t>
            </a:r>
            <a:r>
              <a:rPr lang="en-US" sz="1200" b="0" i="1" kern="1200" dirty="0">
                <a:solidFill>
                  <a:schemeClr val="tx1"/>
                </a:solidFill>
                <a:effectLst/>
                <a:latin typeface="+mn-lt"/>
                <a:ea typeface="+mn-ea"/>
                <a:cs typeface="+mn-cs"/>
              </a:rPr>
              <a:t>groups into</a:t>
            </a:r>
            <a:r>
              <a:rPr lang="en-US" sz="1200" b="0" i="0" kern="1200" dirty="0">
                <a:solidFill>
                  <a:schemeClr val="tx1"/>
                </a:solidFill>
                <a:effectLst/>
                <a:latin typeface="+mn-lt"/>
                <a:ea typeface="+mn-ea"/>
                <a:cs typeface="+mn-cs"/>
              </a:rPr>
              <a:t> one and broke down the barrier of the dividing wall, </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by abolishing in His flesh the enmity, </a:t>
            </a:r>
            <a:r>
              <a:rPr lang="en-US" sz="1200" b="0" i="1" kern="1200" dirty="0">
                <a:solidFill>
                  <a:schemeClr val="tx1"/>
                </a:solidFill>
                <a:effectLst/>
                <a:latin typeface="+mn-lt"/>
                <a:ea typeface="+mn-ea"/>
                <a:cs typeface="+mn-cs"/>
              </a:rPr>
              <a:t>which is</a:t>
            </a:r>
            <a:r>
              <a:rPr lang="en-US" sz="1200" b="0" i="0" kern="1200" dirty="0">
                <a:solidFill>
                  <a:schemeClr val="tx1"/>
                </a:solidFill>
                <a:effectLst/>
                <a:latin typeface="+mn-lt"/>
                <a:ea typeface="+mn-ea"/>
                <a:cs typeface="+mn-cs"/>
              </a:rPr>
              <a:t> the Law of commandments </a:t>
            </a:r>
            <a:r>
              <a:rPr lang="en-US" sz="1200" b="0" i="1" kern="1200" dirty="0">
                <a:solidFill>
                  <a:schemeClr val="tx1"/>
                </a:solidFill>
                <a:effectLst/>
                <a:latin typeface="+mn-lt"/>
                <a:ea typeface="+mn-ea"/>
                <a:cs typeface="+mn-cs"/>
              </a:rPr>
              <a:t>contained</a:t>
            </a:r>
            <a:r>
              <a:rPr lang="en-US" sz="1200" b="0" i="0" kern="1200" dirty="0">
                <a:solidFill>
                  <a:schemeClr val="tx1"/>
                </a:solidFill>
                <a:effectLst/>
                <a:latin typeface="+mn-lt"/>
                <a:ea typeface="+mn-ea"/>
                <a:cs typeface="+mn-cs"/>
              </a:rPr>
              <a:t> in ordinances, so that in Himself He might make the two into one new man, </a:t>
            </a:r>
            <a:r>
              <a:rPr lang="en-US" sz="1200" b="0" i="1" kern="1200" dirty="0">
                <a:solidFill>
                  <a:schemeClr val="tx1"/>
                </a:solidFill>
                <a:effectLst/>
                <a:latin typeface="+mn-lt"/>
                <a:ea typeface="+mn-ea"/>
                <a:cs typeface="+mn-cs"/>
              </a:rPr>
              <a:t>thus</a:t>
            </a:r>
            <a:r>
              <a:rPr lang="en-US" sz="1200" b="0" i="0" kern="1200" dirty="0">
                <a:solidFill>
                  <a:schemeClr val="tx1"/>
                </a:solidFill>
                <a:effectLst/>
                <a:latin typeface="+mn-lt"/>
                <a:ea typeface="+mn-ea"/>
                <a:cs typeface="+mn-cs"/>
              </a:rPr>
              <a:t> establishing peace,</a:t>
            </a:r>
            <a:endParaRPr lang="en-US" dirty="0"/>
          </a:p>
          <a:p>
            <a:endParaRPr lang="en-US" dirty="0"/>
          </a:p>
          <a:p>
            <a:r>
              <a:rPr lang="en-US" dirty="0"/>
              <a:t>Philippians 3:2-8 </a:t>
            </a:r>
            <a:r>
              <a:rPr lang="en-US" sz="1200" b="0" i="0" kern="1200" dirty="0">
                <a:solidFill>
                  <a:schemeClr val="tx1"/>
                </a:solidFill>
                <a:effectLst/>
                <a:latin typeface="+mn-lt"/>
                <a:ea typeface="+mn-ea"/>
                <a:cs typeface="+mn-cs"/>
              </a:rPr>
              <a:t>Beware of the dogs, beware of the evil workers, beware of the false circumcision;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for we are the </a:t>
            </a:r>
            <a:r>
              <a:rPr lang="en-US" sz="1200" b="0" i="1" kern="1200" dirty="0">
                <a:solidFill>
                  <a:schemeClr val="tx1"/>
                </a:solidFill>
                <a:effectLst/>
                <a:latin typeface="+mn-lt"/>
                <a:ea typeface="+mn-ea"/>
                <a:cs typeface="+mn-cs"/>
              </a:rPr>
              <a:t>true</a:t>
            </a:r>
            <a:r>
              <a:rPr lang="en-US" sz="1200" b="0" i="0" kern="1200" dirty="0">
                <a:solidFill>
                  <a:schemeClr val="tx1"/>
                </a:solidFill>
                <a:effectLst/>
                <a:latin typeface="+mn-lt"/>
                <a:ea typeface="+mn-ea"/>
                <a:cs typeface="+mn-cs"/>
              </a:rPr>
              <a:t> circumcision, who worship in the Spirit of God and glory in Christ Jesus and put no confidence in the flesh,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although I myself might have confidence even in the flesh. If anyone else has a mind to put confidence in the flesh, I far more: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circumcised the eighth day, of the nation of Israel, of the tribe of Benjamin, a Hebrew of Hebrews; as to the Law, a Pharisee;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as to zeal, a persecutor of the church; as to the righteousness which is in the Law, found blameless.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But whatever things were gain to me, those things I have counted as loss for the sake of Christ.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More than that, I count all things to be loss in view of the surpassing value of knowing Christ Jesus my Lord, for whom I have suffered the loss of all things, and count them but rubbish so that I may gain Christ,</a:t>
            </a:r>
          </a:p>
          <a:p>
            <a:endParaRPr lang="en-US" dirty="0"/>
          </a:p>
          <a:p>
            <a:r>
              <a:rPr lang="en-US" dirty="0"/>
              <a:t>James 2:1-5 </a:t>
            </a:r>
            <a:r>
              <a:rPr lang="en-US" sz="1200" b="0" i="0" kern="1200" dirty="0">
                <a:solidFill>
                  <a:schemeClr val="tx1"/>
                </a:solidFill>
                <a:effectLst/>
                <a:latin typeface="+mn-lt"/>
                <a:ea typeface="+mn-ea"/>
                <a:cs typeface="+mn-cs"/>
              </a:rPr>
              <a:t>My brethren, do not hold your faith in our glorious Lord Jesus Christ with </a:t>
            </a:r>
            <a:r>
              <a:rPr lang="en-US" sz="1200" b="0" i="1" kern="1200" dirty="0">
                <a:solidFill>
                  <a:schemeClr val="tx1"/>
                </a:solidFill>
                <a:effectLst/>
                <a:latin typeface="+mn-lt"/>
                <a:ea typeface="+mn-ea"/>
                <a:cs typeface="+mn-cs"/>
              </a:rPr>
              <a:t>an attitude of</a:t>
            </a:r>
            <a:r>
              <a:rPr lang="en-US" sz="1200" b="0" i="0" kern="1200" dirty="0">
                <a:solidFill>
                  <a:schemeClr val="tx1"/>
                </a:solidFill>
                <a:effectLst/>
                <a:latin typeface="+mn-lt"/>
                <a:ea typeface="+mn-ea"/>
                <a:cs typeface="+mn-cs"/>
              </a:rPr>
              <a:t> personal favoritism.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For if a man comes into your assembly with a gold ring and dressed in fine clothes, and there also comes in a poor man in dirty clothes,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and you pay special attention to the one who is wearing the fine clothes, and say, “You sit here in a good place,” and you say to the poor man, “You stand over there, or sit down by my footstool,”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have you not made distinctions among yourselves, and become judges with evil motives?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Listen, my beloved brethren: did not God choose the poor of this world </a:t>
            </a:r>
            <a:r>
              <a:rPr lang="en-US" sz="1200" b="0" i="1" kern="1200" dirty="0">
                <a:solidFill>
                  <a:schemeClr val="tx1"/>
                </a:solidFill>
                <a:effectLst/>
                <a:latin typeface="+mn-lt"/>
                <a:ea typeface="+mn-ea"/>
                <a:cs typeface="+mn-cs"/>
              </a:rPr>
              <a:t>to be</a:t>
            </a:r>
            <a:r>
              <a:rPr lang="en-US" sz="1200" b="0" i="0" kern="1200" dirty="0">
                <a:solidFill>
                  <a:schemeClr val="tx1"/>
                </a:solidFill>
                <a:effectLst/>
                <a:latin typeface="+mn-lt"/>
                <a:ea typeface="+mn-ea"/>
                <a:cs typeface="+mn-cs"/>
              </a:rPr>
              <a:t> rich in faith and heirs of the kingdom which He promised to those who love Him? </a:t>
            </a:r>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8</a:t>
            </a:fld>
            <a:endParaRPr lang="en-US" altLang="en-US"/>
          </a:p>
        </p:txBody>
      </p:sp>
      <p:sp>
        <p:nvSpPr>
          <p:cNvPr id="5" name="Footer Placeholder 4">
            <a:extLst>
              <a:ext uri="{FF2B5EF4-FFF2-40B4-BE49-F238E27FC236}">
                <a16:creationId xmlns:a16="http://schemas.microsoft.com/office/drawing/2014/main" id="{A5852713-1E4C-0593-70F0-AB082E0993C7}"/>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316079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10:1-2 </a:t>
            </a:r>
            <a:r>
              <a:rPr lang="en-US" sz="1200" b="0" i="0" kern="1200" dirty="0">
                <a:solidFill>
                  <a:schemeClr val="tx1"/>
                </a:solidFill>
                <a:effectLst/>
                <a:latin typeface="+mn-lt"/>
                <a:ea typeface="+mn-ea"/>
                <a:cs typeface="+mn-cs"/>
              </a:rPr>
              <a:t>Now </a:t>
            </a:r>
            <a:r>
              <a:rPr lang="en-US" sz="1200" b="0" i="1" kern="1200" dirty="0">
                <a:solidFill>
                  <a:schemeClr val="tx1"/>
                </a:solidFill>
                <a:effectLst/>
                <a:latin typeface="+mn-lt"/>
                <a:ea typeface="+mn-ea"/>
                <a:cs typeface="+mn-cs"/>
              </a:rPr>
              <a:t>there was</a:t>
            </a:r>
            <a:r>
              <a:rPr lang="en-US" sz="1200" b="0" i="0" kern="1200" dirty="0">
                <a:solidFill>
                  <a:schemeClr val="tx1"/>
                </a:solidFill>
                <a:effectLst/>
                <a:latin typeface="+mn-lt"/>
                <a:ea typeface="+mn-ea"/>
                <a:cs typeface="+mn-cs"/>
              </a:rPr>
              <a:t> a man at Caesarea named Cornelius, a centurion of what was called the Italian cohort,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a devout man and one who feared God with all his household, and gave many alms to the </a:t>
            </a:r>
            <a:r>
              <a:rPr lang="en-US" sz="1200" b="0" i="1" kern="1200" dirty="0">
                <a:solidFill>
                  <a:schemeClr val="tx1"/>
                </a:solidFill>
                <a:effectLst/>
                <a:latin typeface="+mn-lt"/>
                <a:ea typeface="+mn-ea"/>
                <a:cs typeface="+mn-cs"/>
              </a:rPr>
              <a:t>Jewish</a:t>
            </a:r>
            <a:r>
              <a:rPr lang="en-US" sz="1200" b="0" i="0" kern="1200" dirty="0">
                <a:solidFill>
                  <a:schemeClr val="tx1"/>
                </a:solidFill>
                <a:effectLst/>
                <a:latin typeface="+mn-lt"/>
                <a:ea typeface="+mn-ea"/>
                <a:cs typeface="+mn-cs"/>
              </a:rPr>
              <a:t> people and prayed to God continually.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Acts 10:22 They said, “Cornelius, a centurion, a righteous and God-fearing man well spoken of by the entire nation of the Jews, was </a:t>
            </a:r>
            <a:r>
              <a:rPr lang="en-US" sz="1200" b="0" i="1" kern="1200" dirty="0">
                <a:solidFill>
                  <a:schemeClr val="tx1"/>
                </a:solidFill>
                <a:effectLst/>
                <a:latin typeface="+mn-lt"/>
                <a:ea typeface="+mn-ea"/>
                <a:cs typeface="+mn-cs"/>
              </a:rPr>
              <a:t>divinely</a:t>
            </a:r>
            <a:r>
              <a:rPr lang="en-US" sz="1200" b="0" i="0" kern="1200" dirty="0">
                <a:solidFill>
                  <a:schemeClr val="tx1"/>
                </a:solidFill>
                <a:effectLst/>
                <a:latin typeface="+mn-lt"/>
                <a:ea typeface="+mn-ea"/>
                <a:cs typeface="+mn-cs"/>
              </a:rPr>
              <a:t> directed by a holy angel to send for you </a:t>
            </a:r>
            <a:r>
              <a:rPr lang="en-US" sz="1200" b="0" i="1" kern="1200" dirty="0">
                <a:solidFill>
                  <a:schemeClr val="tx1"/>
                </a:solidFill>
                <a:effectLst/>
                <a:latin typeface="+mn-lt"/>
                <a:ea typeface="+mn-ea"/>
                <a:cs typeface="+mn-cs"/>
              </a:rPr>
              <a:t>to come</a:t>
            </a:r>
            <a:r>
              <a:rPr lang="en-US" sz="1200" b="0" i="0" kern="1200" dirty="0">
                <a:solidFill>
                  <a:schemeClr val="tx1"/>
                </a:solidFill>
                <a:effectLst/>
                <a:latin typeface="+mn-lt"/>
                <a:ea typeface="+mn-ea"/>
                <a:cs typeface="+mn-cs"/>
              </a:rPr>
              <a:t> to his house and hear a message from you.”</a:t>
            </a:r>
            <a:endParaRPr lang="en-US" dirty="0"/>
          </a:p>
        </p:txBody>
      </p:sp>
      <p:sp>
        <p:nvSpPr>
          <p:cNvPr id="4" name="Date Placeholder 3"/>
          <p:cNvSpPr>
            <a:spLocks noGrp="1"/>
          </p:cNvSpPr>
          <p:nvPr>
            <p:ph type="dt" idx="1"/>
          </p:nvPr>
        </p:nvSpPr>
        <p:spPr/>
        <p:txBody>
          <a:bodyPr/>
          <a:lstStyle/>
          <a:p>
            <a:pPr>
              <a:defRPr/>
            </a:pPr>
            <a:r>
              <a:rPr lang="en-US"/>
              <a:t>9/28/2025 am</a:t>
            </a:r>
          </a:p>
        </p:txBody>
      </p:sp>
      <p:sp>
        <p:nvSpPr>
          <p:cNvPr id="6" name="Slide Number Placeholder 5"/>
          <p:cNvSpPr>
            <a:spLocks noGrp="1"/>
          </p:cNvSpPr>
          <p:nvPr>
            <p:ph type="sldNum" sz="quarter" idx="5"/>
          </p:nvPr>
        </p:nvSpPr>
        <p:spPr/>
        <p:txBody>
          <a:bodyPr/>
          <a:lstStyle/>
          <a:p>
            <a:fld id="{7ACBC080-1072-4200-9075-6614DD2FD237}" type="slidenum">
              <a:rPr lang="en-US" altLang="en-US" smtClean="0"/>
              <a:pPr/>
              <a:t>10</a:t>
            </a:fld>
            <a:endParaRPr lang="en-US" altLang="en-US"/>
          </a:p>
        </p:txBody>
      </p:sp>
      <p:sp>
        <p:nvSpPr>
          <p:cNvPr id="5" name="Footer Placeholder 4">
            <a:extLst>
              <a:ext uri="{FF2B5EF4-FFF2-40B4-BE49-F238E27FC236}">
                <a16:creationId xmlns:a16="http://schemas.microsoft.com/office/drawing/2014/main" id="{65177F42-231A-4701-67DE-E20EF5A07ACA}"/>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32150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ED08DA4-6097-82F3-02D7-1DF40B90EA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fld id="{89E2FDE1-43C3-4B90-A09E-9AC20F0931A6}" type="slidenum">
              <a:rPr lang="en-US" altLang="en-US">
                <a:latin typeface="Calibri" panose="020F0502020204030204" pitchFamily="34" charset="0"/>
              </a:rPr>
              <a:pPr/>
              <a:t>11</a:t>
            </a:fld>
            <a:endParaRPr lang="en-US" altLang="en-US">
              <a:latin typeface="Calibri" panose="020F0502020204030204" pitchFamily="34" charset="0"/>
            </a:endParaRPr>
          </a:p>
        </p:txBody>
      </p:sp>
      <p:sp>
        <p:nvSpPr>
          <p:cNvPr id="23555" name="Rectangle 2">
            <a:extLst>
              <a:ext uri="{FF2B5EF4-FFF2-40B4-BE49-F238E27FC236}">
                <a16:creationId xmlns:a16="http://schemas.microsoft.com/office/drawing/2014/main" id="{DFEC3039-F42A-5CCC-0500-20E19854D4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60C14B56-DFF6-30A9-87AF-87EFEFEB59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Acts 10:2 </a:t>
            </a:r>
            <a:r>
              <a:rPr lang="en-US" sz="1200" b="0" i="0" kern="1200" dirty="0">
                <a:solidFill>
                  <a:schemeClr val="tx1"/>
                </a:solidFill>
                <a:effectLst/>
                <a:latin typeface="+mn-lt"/>
                <a:ea typeface="+mn-ea"/>
                <a:cs typeface="+mn-cs"/>
              </a:rPr>
              <a:t>a devout man and one who feared God with all his household, and gave many alms to the </a:t>
            </a:r>
            <a:r>
              <a:rPr lang="en-US" sz="1200" b="0" i="1" kern="1200" dirty="0">
                <a:solidFill>
                  <a:schemeClr val="tx1"/>
                </a:solidFill>
                <a:effectLst/>
                <a:latin typeface="+mn-lt"/>
                <a:ea typeface="+mn-ea"/>
                <a:cs typeface="+mn-cs"/>
              </a:rPr>
              <a:t>Jewish</a:t>
            </a:r>
            <a:r>
              <a:rPr lang="en-US" sz="1200" b="0" i="0" kern="1200" dirty="0">
                <a:solidFill>
                  <a:schemeClr val="tx1"/>
                </a:solidFill>
                <a:effectLst/>
                <a:latin typeface="+mn-lt"/>
                <a:ea typeface="+mn-ea"/>
                <a:cs typeface="+mn-cs"/>
              </a:rPr>
              <a:t> people and prayed to God continually.</a:t>
            </a:r>
          </a:p>
          <a:p>
            <a:pPr>
              <a:spcBef>
                <a:spcPct val="0"/>
              </a:spcBef>
            </a:pPr>
            <a:endParaRPr lang="en-US" altLang="en-US" sz="1200" b="0" i="0" kern="1200" dirty="0">
              <a:solidFill>
                <a:schemeClr val="tx1"/>
              </a:solidFill>
              <a:effectLst/>
              <a:latin typeface="+mn-lt"/>
              <a:ea typeface="+mn-ea"/>
              <a:cs typeface="+mn-cs"/>
            </a:endParaRPr>
          </a:p>
          <a:p>
            <a:pPr>
              <a:spcBef>
                <a:spcPct val="0"/>
              </a:spcBef>
            </a:pPr>
            <a:r>
              <a:rPr lang="en-US" altLang="en-US" dirty="0"/>
              <a:t>Acts 10:33 </a:t>
            </a:r>
            <a:r>
              <a:rPr lang="en-US" sz="1200" b="0" i="0" kern="1200" dirty="0">
                <a:solidFill>
                  <a:schemeClr val="tx1"/>
                </a:solidFill>
                <a:effectLst/>
                <a:latin typeface="+mn-lt"/>
                <a:ea typeface="+mn-ea"/>
                <a:cs typeface="+mn-cs"/>
              </a:rPr>
              <a:t>So I sent for you immediately, and you have been kind enough to come. Now then, we are all here present before God to hear all that you have been commanded by the Lord.”</a:t>
            </a:r>
          </a:p>
          <a:p>
            <a:pPr>
              <a:spcBef>
                <a:spcPct val="0"/>
              </a:spcBef>
            </a:pPr>
            <a:endParaRPr lang="en-US" altLang="en-US" sz="1200" b="0" i="0" kern="1200" dirty="0">
              <a:solidFill>
                <a:schemeClr val="tx1"/>
              </a:solidFill>
              <a:effectLst/>
              <a:latin typeface="+mn-lt"/>
              <a:ea typeface="+mn-ea"/>
              <a:cs typeface="+mn-cs"/>
            </a:endParaRPr>
          </a:p>
          <a:p>
            <a:r>
              <a:rPr lang="en-US" altLang="en-US" sz="1200" b="0" i="0" kern="1200" dirty="0">
                <a:solidFill>
                  <a:schemeClr val="tx1"/>
                </a:solidFill>
                <a:effectLst/>
                <a:latin typeface="+mn-lt"/>
                <a:ea typeface="+mn-ea"/>
                <a:cs typeface="+mn-cs"/>
              </a:rPr>
              <a:t>Ephesians 5:3-11 </a:t>
            </a:r>
            <a:r>
              <a:rPr lang="en-US" sz="1200" b="0" i="0" kern="1200" dirty="0">
                <a:solidFill>
                  <a:schemeClr val="tx1"/>
                </a:solidFill>
                <a:effectLst/>
                <a:latin typeface="+mn-lt"/>
                <a:ea typeface="+mn-ea"/>
                <a:cs typeface="+mn-cs"/>
              </a:rPr>
              <a:t>But immorality or any impurity or greed must not even be named among you, as is proper among saints;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and </a:t>
            </a:r>
            <a:r>
              <a:rPr lang="en-US" sz="1200" b="0" i="1" kern="1200" dirty="0">
                <a:solidFill>
                  <a:schemeClr val="tx1"/>
                </a:solidFill>
                <a:effectLst/>
                <a:latin typeface="+mn-lt"/>
                <a:ea typeface="+mn-ea"/>
                <a:cs typeface="+mn-cs"/>
              </a:rPr>
              <a:t>there must be no</a:t>
            </a:r>
            <a:r>
              <a:rPr lang="en-US" sz="1200" b="0" i="0" kern="1200" dirty="0">
                <a:solidFill>
                  <a:schemeClr val="tx1"/>
                </a:solidFill>
                <a:effectLst/>
                <a:latin typeface="+mn-lt"/>
                <a:ea typeface="+mn-ea"/>
                <a:cs typeface="+mn-cs"/>
              </a:rPr>
              <a:t> filthiness and silly talk, or coarse jesting, which are not fitting, but rather giving of thanks.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For this you know with certainty, that no immoral or impure person or covetous man, who is an idolater, has an inheritance in the kingdom of Christ and God.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Let no one deceive you with empty words, for because of these things the wrath of God comes upon the sons of disobedience.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Therefore do not be partakers with them;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for you were formerly darkness, but now you are Light in the Lord; walk as children of Light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(for the fruit of the Light </a:t>
            </a:r>
            <a:r>
              <a:rPr lang="en-US" sz="1200" b="0" i="1" kern="1200" dirty="0">
                <a:solidFill>
                  <a:schemeClr val="tx1"/>
                </a:solidFill>
                <a:effectLst/>
                <a:latin typeface="+mn-lt"/>
                <a:ea typeface="+mn-ea"/>
                <a:cs typeface="+mn-cs"/>
              </a:rPr>
              <a:t>consists</a:t>
            </a:r>
            <a:r>
              <a:rPr lang="en-US" sz="1200" b="0" i="0" kern="1200" dirty="0">
                <a:solidFill>
                  <a:schemeClr val="tx1"/>
                </a:solidFill>
                <a:effectLst/>
                <a:latin typeface="+mn-lt"/>
                <a:ea typeface="+mn-ea"/>
                <a:cs typeface="+mn-cs"/>
              </a:rPr>
              <a:t> in all goodness and righteousness and truth),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trying to learn what is pleasing to the Lord. </a:t>
            </a:r>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Do not participate in the unfruitful deeds of darkness, but instead even expose them; </a:t>
            </a:r>
          </a:p>
          <a:p>
            <a:pPr>
              <a:spcBef>
                <a:spcPct val="0"/>
              </a:spcBef>
            </a:pPr>
            <a:endParaRPr lang="en-US" altLang="en-US" dirty="0"/>
          </a:p>
          <a:p>
            <a:pPr>
              <a:spcBef>
                <a:spcPct val="0"/>
              </a:spcBef>
            </a:pPr>
            <a:r>
              <a:rPr lang="en-US" altLang="en-US" dirty="0"/>
              <a:t>1 Peter 2:11-12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Beloved, I urge you as aliens and strangers to abstain from fleshly lusts which wage war against the soul. </a:t>
            </a: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Keep your behavior excellent among the Gentiles, so that in the thing in which they slander you as evildoers, they may because of your good deeds, as they observe </a:t>
            </a:r>
            <a:r>
              <a:rPr lang="en-US" sz="1200" b="0" i="1" kern="1200" dirty="0">
                <a:solidFill>
                  <a:schemeClr val="tx1"/>
                </a:solidFill>
                <a:effectLst/>
                <a:latin typeface="+mn-lt"/>
                <a:ea typeface="+mn-ea"/>
                <a:cs typeface="+mn-cs"/>
              </a:rPr>
              <a:t>them</a:t>
            </a:r>
            <a:r>
              <a:rPr lang="en-US" sz="1200" b="0" i="0" kern="1200" dirty="0">
                <a:solidFill>
                  <a:schemeClr val="tx1"/>
                </a:solidFill>
                <a:effectLst/>
                <a:latin typeface="+mn-lt"/>
                <a:ea typeface="+mn-ea"/>
                <a:cs typeface="+mn-cs"/>
              </a:rPr>
              <a:t>, glorify God in the day of visitation.</a:t>
            </a:r>
            <a:endParaRPr lang="en-US" altLang="en-US" dirty="0"/>
          </a:p>
        </p:txBody>
      </p:sp>
      <p:sp>
        <p:nvSpPr>
          <p:cNvPr id="23557" name="Date Placeholder 1">
            <a:extLst>
              <a:ext uri="{FF2B5EF4-FFF2-40B4-BE49-F238E27FC236}">
                <a16:creationId xmlns:a16="http://schemas.microsoft.com/office/drawing/2014/main" id="{D33F7212-0250-EC0D-4AC7-A09EA59F72C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pPr fontAlgn="base">
              <a:spcBef>
                <a:spcPct val="0"/>
              </a:spcBef>
              <a:spcAft>
                <a:spcPct val="0"/>
              </a:spcAft>
            </a:pPr>
            <a:r>
              <a:rPr lang="en-US" altLang="en-US">
                <a:latin typeface="Calibri" panose="020F0502020204030204" pitchFamily="34" charset="0"/>
              </a:rPr>
              <a:t>9/28/2025 am</a:t>
            </a:r>
          </a:p>
        </p:txBody>
      </p:sp>
      <p:sp>
        <p:nvSpPr>
          <p:cNvPr id="3" name="Footer Placeholder 2">
            <a:extLst>
              <a:ext uri="{FF2B5EF4-FFF2-40B4-BE49-F238E27FC236}">
                <a16:creationId xmlns:a16="http://schemas.microsoft.com/office/drawing/2014/main" id="{7D7FDB2E-73EF-98AF-98A7-6A6A3451C8BF}"/>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13">
            <a:extLst>
              <a:ext uri="{FF2B5EF4-FFF2-40B4-BE49-F238E27FC236}">
                <a16:creationId xmlns:a16="http://schemas.microsoft.com/office/drawing/2014/main" id="{9C848227-7E85-8AF6-14E5-87DAA4DEE34A}"/>
              </a:ext>
            </a:extLst>
          </p:cNvPr>
          <p:cNvSpPr>
            <a:spLocks noGrp="1"/>
          </p:cNvSpPr>
          <p:nvPr>
            <p:ph type="dt" sz="half" idx="10"/>
          </p:nvPr>
        </p:nvSpPr>
        <p:spPr/>
        <p:txBody>
          <a:bodyPr/>
          <a:lstStyle>
            <a:lvl1pPr>
              <a:defRPr/>
            </a:lvl1pPr>
          </a:lstStyle>
          <a:p>
            <a:pPr>
              <a:defRPr/>
            </a:pPr>
            <a:fld id="{1040E382-8AD1-4DD3-96BF-45CDBB05CDBF}" type="datetimeFigureOut">
              <a:rPr lang="en-US"/>
              <a:pPr>
                <a:defRPr/>
              </a:pPr>
              <a:t>10/11/2025</a:t>
            </a:fld>
            <a:endParaRPr lang="en-US"/>
          </a:p>
        </p:txBody>
      </p:sp>
      <p:sp>
        <p:nvSpPr>
          <p:cNvPr id="3" name="Footer Placeholder 2">
            <a:extLst>
              <a:ext uri="{FF2B5EF4-FFF2-40B4-BE49-F238E27FC236}">
                <a16:creationId xmlns:a16="http://schemas.microsoft.com/office/drawing/2014/main" id="{A5779ADD-6B9C-EC5F-B48C-A4009770B2C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7B8B186C-1C01-C5F5-E71D-B92CA504A312}"/>
              </a:ext>
            </a:extLst>
          </p:cNvPr>
          <p:cNvSpPr>
            <a:spLocks noGrp="1"/>
          </p:cNvSpPr>
          <p:nvPr>
            <p:ph type="sldNum" sz="quarter" idx="12"/>
          </p:nvPr>
        </p:nvSpPr>
        <p:spPr/>
        <p:txBody>
          <a:bodyPr/>
          <a:lstStyle>
            <a:lvl1pPr>
              <a:defRPr/>
            </a:lvl1pPr>
          </a:lstStyle>
          <a:p>
            <a:fld id="{4CDDE53C-B4CE-40FA-ADB0-749CDABC4C3B}" type="slidenum">
              <a:rPr lang="en-US" altLang="en-US"/>
              <a:pPr/>
              <a:t>‹#›</a:t>
            </a:fld>
            <a:endParaRPr lang="en-US" altLang="en-US"/>
          </a:p>
        </p:txBody>
      </p:sp>
    </p:spTree>
    <p:extLst>
      <p:ext uri="{BB962C8B-B14F-4D97-AF65-F5344CB8AC3E}">
        <p14:creationId xmlns:p14="http://schemas.microsoft.com/office/powerpoint/2010/main" val="21115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6FFBA2A-C7A1-3545-697F-7276579B1A96}"/>
              </a:ext>
            </a:extLst>
          </p:cNvPr>
          <p:cNvSpPr>
            <a:spLocks noGrp="1"/>
          </p:cNvSpPr>
          <p:nvPr>
            <p:ph type="dt" sz="half" idx="10"/>
          </p:nvPr>
        </p:nvSpPr>
        <p:spPr/>
        <p:txBody>
          <a:bodyPr/>
          <a:lstStyle>
            <a:lvl1pPr>
              <a:defRPr/>
            </a:lvl1pPr>
          </a:lstStyle>
          <a:p>
            <a:pPr>
              <a:defRPr/>
            </a:pPr>
            <a:fld id="{9EAE529C-5B54-4823-9089-CECB59E94D0A}" type="datetimeFigureOut">
              <a:rPr lang="en-US"/>
              <a:pPr>
                <a:defRPr/>
              </a:pPr>
              <a:t>10/11/2025</a:t>
            </a:fld>
            <a:endParaRPr lang="en-US"/>
          </a:p>
        </p:txBody>
      </p:sp>
      <p:sp>
        <p:nvSpPr>
          <p:cNvPr id="5" name="Footer Placeholder 2">
            <a:extLst>
              <a:ext uri="{FF2B5EF4-FFF2-40B4-BE49-F238E27FC236}">
                <a16:creationId xmlns:a16="http://schemas.microsoft.com/office/drawing/2014/main" id="{2DDB8F67-D062-5256-53D1-7C9BAD4706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E107E78-75F4-8011-7B1B-C84A880BE3D7}"/>
              </a:ext>
            </a:extLst>
          </p:cNvPr>
          <p:cNvSpPr>
            <a:spLocks noGrp="1"/>
          </p:cNvSpPr>
          <p:nvPr>
            <p:ph type="sldNum" sz="quarter" idx="12"/>
          </p:nvPr>
        </p:nvSpPr>
        <p:spPr/>
        <p:txBody>
          <a:bodyPr/>
          <a:lstStyle>
            <a:lvl1pPr>
              <a:defRPr/>
            </a:lvl1pPr>
          </a:lstStyle>
          <a:p>
            <a:fld id="{BBD9D441-6336-4FB4-9F10-9315D8551F55}" type="slidenum">
              <a:rPr lang="en-US" altLang="en-US"/>
              <a:pPr/>
              <a:t>‹#›</a:t>
            </a:fld>
            <a:endParaRPr lang="en-US" altLang="en-US"/>
          </a:p>
        </p:txBody>
      </p:sp>
    </p:spTree>
    <p:extLst>
      <p:ext uri="{BB962C8B-B14F-4D97-AF65-F5344CB8AC3E}">
        <p14:creationId xmlns:p14="http://schemas.microsoft.com/office/powerpoint/2010/main" val="62582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21C23D3-D915-60A2-E3F2-587AEF7B8182}"/>
              </a:ext>
            </a:extLst>
          </p:cNvPr>
          <p:cNvSpPr>
            <a:spLocks noGrp="1"/>
          </p:cNvSpPr>
          <p:nvPr>
            <p:ph type="dt" sz="half" idx="10"/>
          </p:nvPr>
        </p:nvSpPr>
        <p:spPr/>
        <p:txBody>
          <a:bodyPr/>
          <a:lstStyle>
            <a:lvl1pPr>
              <a:defRPr/>
            </a:lvl1pPr>
          </a:lstStyle>
          <a:p>
            <a:pPr>
              <a:defRPr/>
            </a:pPr>
            <a:fld id="{1E56FD5A-BE76-4D30-8A32-11236CE2AB87}" type="datetimeFigureOut">
              <a:rPr lang="en-US"/>
              <a:pPr>
                <a:defRPr/>
              </a:pPr>
              <a:t>10/11/2025</a:t>
            </a:fld>
            <a:endParaRPr lang="en-US"/>
          </a:p>
        </p:txBody>
      </p:sp>
      <p:sp>
        <p:nvSpPr>
          <p:cNvPr id="5" name="Footer Placeholder 2">
            <a:extLst>
              <a:ext uri="{FF2B5EF4-FFF2-40B4-BE49-F238E27FC236}">
                <a16:creationId xmlns:a16="http://schemas.microsoft.com/office/drawing/2014/main" id="{96B5F1EB-6746-5B8C-D690-608269B64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930AB260-75BF-6CF5-D3D3-D50E9A98F165}"/>
              </a:ext>
            </a:extLst>
          </p:cNvPr>
          <p:cNvSpPr>
            <a:spLocks noGrp="1"/>
          </p:cNvSpPr>
          <p:nvPr>
            <p:ph type="sldNum" sz="quarter" idx="12"/>
          </p:nvPr>
        </p:nvSpPr>
        <p:spPr/>
        <p:txBody>
          <a:bodyPr/>
          <a:lstStyle>
            <a:lvl1pPr>
              <a:defRPr/>
            </a:lvl1pPr>
          </a:lstStyle>
          <a:p>
            <a:fld id="{0957F405-7494-4125-8E36-DDAFBD793A18}" type="slidenum">
              <a:rPr lang="en-US" altLang="en-US"/>
              <a:pPr/>
              <a:t>‹#›</a:t>
            </a:fld>
            <a:endParaRPr lang="en-US" altLang="en-US"/>
          </a:p>
        </p:txBody>
      </p:sp>
    </p:spTree>
    <p:extLst>
      <p:ext uri="{BB962C8B-B14F-4D97-AF65-F5344CB8AC3E}">
        <p14:creationId xmlns:p14="http://schemas.microsoft.com/office/powerpoint/2010/main" val="214530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151D784-21E7-BEC6-E57E-A538F08937BA}"/>
              </a:ext>
            </a:extLst>
          </p:cNvPr>
          <p:cNvSpPr>
            <a:spLocks noGrp="1"/>
          </p:cNvSpPr>
          <p:nvPr>
            <p:ph type="dt" sz="half" idx="10"/>
          </p:nvPr>
        </p:nvSpPr>
        <p:spPr/>
        <p:txBody>
          <a:bodyPr/>
          <a:lstStyle>
            <a:lvl1pPr>
              <a:defRPr/>
            </a:lvl1pPr>
          </a:lstStyle>
          <a:p>
            <a:pPr>
              <a:defRPr/>
            </a:pPr>
            <a:fld id="{3FAEBB3F-ED05-4A37-BD98-7EB52CAFCB4B}" type="datetimeFigureOut">
              <a:rPr lang="en-US"/>
              <a:pPr>
                <a:defRPr/>
              </a:pPr>
              <a:t>10/11/2025</a:t>
            </a:fld>
            <a:endParaRPr lang="en-US"/>
          </a:p>
        </p:txBody>
      </p:sp>
      <p:sp>
        <p:nvSpPr>
          <p:cNvPr id="5" name="Footer Placeholder 2">
            <a:extLst>
              <a:ext uri="{FF2B5EF4-FFF2-40B4-BE49-F238E27FC236}">
                <a16:creationId xmlns:a16="http://schemas.microsoft.com/office/drawing/2014/main" id="{206C3071-D768-83C4-D85F-154BBB84E4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13F7AC85-59FC-0632-CFE1-AF8356161C4D}"/>
              </a:ext>
            </a:extLst>
          </p:cNvPr>
          <p:cNvSpPr>
            <a:spLocks noGrp="1"/>
          </p:cNvSpPr>
          <p:nvPr>
            <p:ph type="sldNum" sz="quarter" idx="12"/>
          </p:nvPr>
        </p:nvSpPr>
        <p:spPr/>
        <p:txBody>
          <a:bodyPr/>
          <a:lstStyle>
            <a:lvl1pPr>
              <a:defRPr/>
            </a:lvl1pPr>
          </a:lstStyle>
          <a:p>
            <a:fld id="{292072A3-209F-499B-BB87-47D8FC87ABD9}" type="slidenum">
              <a:rPr lang="en-US" altLang="en-US"/>
              <a:pPr/>
              <a:t>‹#›</a:t>
            </a:fld>
            <a:endParaRPr lang="en-US" altLang="en-US"/>
          </a:p>
        </p:txBody>
      </p:sp>
    </p:spTree>
    <p:extLst>
      <p:ext uri="{BB962C8B-B14F-4D97-AF65-F5344CB8AC3E}">
        <p14:creationId xmlns:p14="http://schemas.microsoft.com/office/powerpoint/2010/main" val="190386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9BBB3CC5-7682-C903-C427-53E2FACB23A8}"/>
              </a:ext>
            </a:extLst>
          </p:cNvPr>
          <p:cNvSpPr>
            <a:spLocks noGrp="1"/>
          </p:cNvSpPr>
          <p:nvPr>
            <p:ph type="dt" sz="half" idx="10"/>
          </p:nvPr>
        </p:nvSpPr>
        <p:spPr/>
        <p:txBody>
          <a:bodyPr/>
          <a:lstStyle>
            <a:lvl1pPr>
              <a:defRPr/>
            </a:lvl1pPr>
          </a:lstStyle>
          <a:p>
            <a:pPr>
              <a:defRPr/>
            </a:pPr>
            <a:fld id="{938B521C-FA21-4A76-98D5-F529301BE95D}" type="datetimeFigureOut">
              <a:rPr lang="en-US"/>
              <a:pPr>
                <a:defRPr/>
              </a:pPr>
              <a:t>10/11/2025</a:t>
            </a:fld>
            <a:endParaRPr lang="en-US"/>
          </a:p>
        </p:txBody>
      </p:sp>
      <p:sp>
        <p:nvSpPr>
          <p:cNvPr id="5" name="Footer Placeholder 2">
            <a:extLst>
              <a:ext uri="{FF2B5EF4-FFF2-40B4-BE49-F238E27FC236}">
                <a16:creationId xmlns:a16="http://schemas.microsoft.com/office/drawing/2014/main" id="{447320F4-57D9-7A0B-C502-71119B36F8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1168F687-BDAF-EABA-6980-A92E098E26BE}"/>
              </a:ext>
            </a:extLst>
          </p:cNvPr>
          <p:cNvSpPr>
            <a:spLocks noGrp="1"/>
          </p:cNvSpPr>
          <p:nvPr>
            <p:ph type="sldNum" sz="quarter" idx="12"/>
          </p:nvPr>
        </p:nvSpPr>
        <p:spPr/>
        <p:txBody>
          <a:bodyPr/>
          <a:lstStyle>
            <a:lvl1pPr>
              <a:defRPr/>
            </a:lvl1pPr>
          </a:lstStyle>
          <a:p>
            <a:fld id="{CE2A3363-DC4D-4FBC-AE68-15E3E3C6FA7E}" type="slidenum">
              <a:rPr lang="en-US" altLang="en-US"/>
              <a:pPr/>
              <a:t>‹#›</a:t>
            </a:fld>
            <a:endParaRPr lang="en-US" altLang="en-US"/>
          </a:p>
        </p:txBody>
      </p:sp>
    </p:spTree>
    <p:extLst>
      <p:ext uri="{BB962C8B-B14F-4D97-AF65-F5344CB8AC3E}">
        <p14:creationId xmlns:p14="http://schemas.microsoft.com/office/powerpoint/2010/main" val="182839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D3B45060-605D-B0E7-F669-1CEDC1C7BE35}"/>
              </a:ext>
            </a:extLst>
          </p:cNvPr>
          <p:cNvSpPr>
            <a:spLocks noGrp="1"/>
          </p:cNvSpPr>
          <p:nvPr>
            <p:ph type="dt" sz="half" idx="10"/>
          </p:nvPr>
        </p:nvSpPr>
        <p:spPr/>
        <p:txBody>
          <a:bodyPr/>
          <a:lstStyle>
            <a:lvl1pPr>
              <a:defRPr/>
            </a:lvl1pPr>
          </a:lstStyle>
          <a:p>
            <a:pPr>
              <a:defRPr/>
            </a:pPr>
            <a:fld id="{C9E50F8C-4055-48EA-B6FE-E4F0A391A313}" type="datetimeFigureOut">
              <a:rPr lang="en-US"/>
              <a:pPr>
                <a:defRPr/>
              </a:pPr>
              <a:t>10/11/2025</a:t>
            </a:fld>
            <a:endParaRPr lang="en-US"/>
          </a:p>
        </p:txBody>
      </p:sp>
      <p:sp>
        <p:nvSpPr>
          <p:cNvPr id="6" name="Footer Placeholder 2">
            <a:extLst>
              <a:ext uri="{FF2B5EF4-FFF2-40B4-BE49-F238E27FC236}">
                <a16:creationId xmlns:a16="http://schemas.microsoft.com/office/drawing/2014/main" id="{73F26FA5-EFC7-76CE-B8CA-273B7C122A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20FA555D-38BA-7A40-D324-DEB5E6EC4634}"/>
              </a:ext>
            </a:extLst>
          </p:cNvPr>
          <p:cNvSpPr>
            <a:spLocks noGrp="1"/>
          </p:cNvSpPr>
          <p:nvPr>
            <p:ph type="sldNum" sz="quarter" idx="12"/>
          </p:nvPr>
        </p:nvSpPr>
        <p:spPr/>
        <p:txBody>
          <a:bodyPr/>
          <a:lstStyle>
            <a:lvl1pPr>
              <a:defRPr/>
            </a:lvl1pPr>
          </a:lstStyle>
          <a:p>
            <a:fld id="{C0F2E9E1-414C-4422-B006-A9BEAC9C7BD4}" type="slidenum">
              <a:rPr lang="en-US" altLang="en-US"/>
              <a:pPr/>
              <a:t>‹#›</a:t>
            </a:fld>
            <a:endParaRPr lang="en-US" altLang="en-US"/>
          </a:p>
        </p:txBody>
      </p:sp>
    </p:spTree>
    <p:extLst>
      <p:ext uri="{BB962C8B-B14F-4D97-AF65-F5344CB8AC3E}">
        <p14:creationId xmlns:p14="http://schemas.microsoft.com/office/powerpoint/2010/main" val="381415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12D12ED3-A635-9293-81E1-F0FF5327C400}"/>
              </a:ext>
            </a:extLst>
          </p:cNvPr>
          <p:cNvSpPr>
            <a:spLocks noGrp="1"/>
          </p:cNvSpPr>
          <p:nvPr>
            <p:ph type="dt" sz="half" idx="10"/>
          </p:nvPr>
        </p:nvSpPr>
        <p:spPr/>
        <p:txBody>
          <a:bodyPr/>
          <a:lstStyle>
            <a:lvl1pPr>
              <a:defRPr/>
            </a:lvl1pPr>
          </a:lstStyle>
          <a:p>
            <a:pPr>
              <a:defRPr/>
            </a:pPr>
            <a:fld id="{66DCE353-F50D-469A-8F59-21B39E504057}" type="datetimeFigureOut">
              <a:rPr lang="en-US"/>
              <a:pPr>
                <a:defRPr/>
              </a:pPr>
              <a:t>10/11/2025</a:t>
            </a:fld>
            <a:endParaRPr lang="en-US"/>
          </a:p>
        </p:txBody>
      </p:sp>
      <p:sp>
        <p:nvSpPr>
          <p:cNvPr id="8" name="Footer Placeholder 2">
            <a:extLst>
              <a:ext uri="{FF2B5EF4-FFF2-40B4-BE49-F238E27FC236}">
                <a16:creationId xmlns:a16="http://schemas.microsoft.com/office/drawing/2014/main" id="{5D9C377B-BB0C-91CA-CFA8-15F7753BA1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82670E4C-64CD-6E99-39CE-60E052D24548}"/>
              </a:ext>
            </a:extLst>
          </p:cNvPr>
          <p:cNvSpPr>
            <a:spLocks noGrp="1"/>
          </p:cNvSpPr>
          <p:nvPr>
            <p:ph type="sldNum" sz="quarter" idx="12"/>
          </p:nvPr>
        </p:nvSpPr>
        <p:spPr/>
        <p:txBody>
          <a:bodyPr/>
          <a:lstStyle>
            <a:lvl1pPr>
              <a:defRPr/>
            </a:lvl1pPr>
          </a:lstStyle>
          <a:p>
            <a:fld id="{3AEFD431-679F-4524-9E65-FA634148C040}" type="slidenum">
              <a:rPr lang="en-US" altLang="en-US"/>
              <a:pPr/>
              <a:t>‹#›</a:t>
            </a:fld>
            <a:endParaRPr lang="en-US" altLang="en-US"/>
          </a:p>
        </p:txBody>
      </p:sp>
    </p:spTree>
    <p:extLst>
      <p:ext uri="{BB962C8B-B14F-4D97-AF65-F5344CB8AC3E}">
        <p14:creationId xmlns:p14="http://schemas.microsoft.com/office/powerpoint/2010/main" val="75764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A524B09E-1DBF-1872-9F34-9F82AD3C0113}"/>
              </a:ext>
            </a:extLst>
          </p:cNvPr>
          <p:cNvSpPr>
            <a:spLocks noGrp="1"/>
          </p:cNvSpPr>
          <p:nvPr>
            <p:ph type="dt" sz="half" idx="10"/>
          </p:nvPr>
        </p:nvSpPr>
        <p:spPr/>
        <p:txBody>
          <a:bodyPr/>
          <a:lstStyle>
            <a:lvl1pPr>
              <a:defRPr/>
            </a:lvl1pPr>
          </a:lstStyle>
          <a:p>
            <a:pPr>
              <a:defRPr/>
            </a:pPr>
            <a:fld id="{625AFE04-DD6E-4831-B990-FF8D8B7D6279}" type="datetimeFigureOut">
              <a:rPr lang="en-US"/>
              <a:pPr>
                <a:defRPr/>
              </a:pPr>
              <a:t>10/11/2025</a:t>
            </a:fld>
            <a:endParaRPr lang="en-US"/>
          </a:p>
        </p:txBody>
      </p:sp>
      <p:sp>
        <p:nvSpPr>
          <p:cNvPr id="4" name="Footer Placeholder 2">
            <a:extLst>
              <a:ext uri="{FF2B5EF4-FFF2-40B4-BE49-F238E27FC236}">
                <a16:creationId xmlns:a16="http://schemas.microsoft.com/office/drawing/2014/main" id="{90E5E370-74E1-07E7-07DD-BE22F70913C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C5CCAEC4-8D1B-79E5-9910-52F8C8B03F34}"/>
              </a:ext>
            </a:extLst>
          </p:cNvPr>
          <p:cNvSpPr>
            <a:spLocks noGrp="1"/>
          </p:cNvSpPr>
          <p:nvPr>
            <p:ph type="sldNum" sz="quarter" idx="12"/>
          </p:nvPr>
        </p:nvSpPr>
        <p:spPr/>
        <p:txBody>
          <a:bodyPr/>
          <a:lstStyle>
            <a:lvl1pPr>
              <a:defRPr/>
            </a:lvl1pPr>
          </a:lstStyle>
          <a:p>
            <a:fld id="{5FD1697D-CADC-455A-863F-63109C84EF00}" type="slidenum">
              <a:rPr lang="en-US" altLang="en-US"/>
              <a:pPr/>
              <a:t>‹#›</a:t>
            </a:fld>
            <a:endParaRPr lang="en-US" altLang="en-US"/>
          </a:p>
        </p:txBody>
      </p:sp>
    </p:spTree>
    <p:extLst>
      <p:ext uri="{BB962C8B-B14F-4D97-AF65-F5344CB8AC3E}">
        <p14:creationId xmlns:p14="http://schemas.microsoft.com/office/powerpoint/2010/main" val="180803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EA8A2DE9-F45C-D304-3798-16064C07966A}"/>
              </a:ext>
            </a:extLst>
          </p:cNvPr>
          <p:cNvSpPr>
            <a:spLocks noGrp="1"/>
          </p:cNvSpPr>
          <p:nvPr>
            <p:ph type="dt" sz="half" idx="10"/>
          </p:nvPr>
        </p:nvSpPr>
        <p:spPr/>
        <p:txBody>
          <a:bodyPr/>
          <a:lstStyle>
            <a:lvl1pPr>
              <a:defRPr/>
            </a:lvl1pPr>
          </a:lstStyle>
          <a:p>
            <a:pPr>
              <a:defRPr/>
            </a:pPr>
            <a:fld id="{DA4626A0-E02E-44EA-ADEA-B9EE1FC71960}" type="datetimeFigureOut">
              <a:rPr lang="en-US"/>
              <a:pPr>
                <a:defRPr/>
              </a:pPr>
              <a:t>10/11/2025</a:t>
            </a:fld>
            <a:endParaRPr lang="en-US"/>
          </a:p>
        </p:txBody>
      </p:sp>
      <p:sp>
        <p:nvSpPr>
          <p:cNvPr id="3" name="Footer Placeholder 2">
            <a:extLst>
              <a:ext uri="{FF2B5EF4-FFF2-40B4-BE49-F238E27FC236}">
                <a16:creationId xmlns:a16="http://schemas.microsoft.com/office/drawing/2014/main" id="{9AF1B575-C569-A5B3-622C-20979114C01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11F071A5-3189-DCB2-D39B-3DAAEF5B6089}"/>
              </a:ext>
            </a:extLst>
          </p:cNvPr>
          <p:cNvSpPr>
            <a:spLocks noGrp="1"/>
          </p:cNvSpPr>
          <p:nvPr>
            <p:ph type="sldNum" sz="quarter" idx="12"/>
          </p:nvPr>
        </p:nvSpPr>
        <p:spPr/>
        <p:txBody>
          <a:bodyPr/>
          <a:lstStyle>
            <a:lvl1pPr>
              <a:defRPr/>
            </a:lvl1pPr>
          </a:lstStyle>
          <a:p>
            <a:fld id="{FF020477-CD9A-429E-B346-0EE1AC741225}" type="slidenum">
              <a:rPr lang="en-US" altLang="en-US"/>
              <a:pPr/>
              <a:t>‹#›</a:t>
            </a:fld>
            <a:endParaRPr lang="en-US" altLang="en-US"/>
          </a:p>
        </p:txBody>
      </p:sp>
    </p:spTree>
    <p:extLst>
      <p:ext uri="{BB962C8B-B14F-4D97-AF65-F5344CB8AC3E}">
        <p14:creationId xmlns:p14="http://schemas.microsoft.com/office/powerpoint/2010/main" val="57376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4B6540BE-3738-0CB4-CF7D-3FBFDC747E99}"/>
              </a:ext>
            </a:extLst>
          </p:cNvPr>
          <p:cNvSpPr>
            <a:spLocks noGrp="1"/>
          </p:cNvSpPr>
          <p:nvPr>
            <p:ph type="dt" sz="half" idx="10"/>
          </p:nvPr>
        </p:nvSpPr>
        <p:spPr/>
        <p:txBody>
          <a:bodyPr/>
          <a:lstStyle>
            <a:lvl1pPr>
              <a:defRPr/>
            </a:lvl1pPr>
          </a:lstStyle>
          <a:p>
            <a:pPr>
              <a:defRPr/>
            </a:pPr>
            <a:fld id="{D7D7EBA7-84DA-40C2-91BB-73F6690DE159}" type="datetimeFigureOut">
              <a:rPr lang="en-US"/>
              <a:pPr>
                <a:defRPr/>
              </a:pPr>
              <a:t>10/11/2025</a:t>
            </a:fld>
            <a:endParaRPr lang="en-US"/>
          </a:p>
        </p:txBody>
      </p:sp>
      <p:sp>
        <p:nvSpPr>
          <p:cNvPr id="6" name="Footer Placeholder 2">
            <a:extLst>
              <a:ext uri="{FF2B5EF4-FFF2-40B4-BE49-F238E27FC236}">
                <a16:creationId xmlns:a16="http://schemas.microsoft.com/office/drawing/2014/main" id="{E1E11D0D-8056-DB2E-115F-6243C01DBB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283AB430-70A2-BD74-0D29-985D73BCE40F}"/>
              </a:ext>
            </a:extLst>
          </p:cNvPr>
          <p:cNvSpPr>
            <a:spLocks noGrp="1"/>
          </p:cNvSpPr>
          <p:nvPr>
            <p:ph type="sldNum" sz="quarter" idx="12"/>
          </p:nvPr>
        </p:nvSpPr>
        <p:spPr/>
        <p:txBody>
          <a:bodyPr/>
          <a:lstStyle>
            <a:lvl1pPr>
              <a:defRPr/>
            </a:lvl1pPr>
          </a:lstStyle>
          <a:p>
            <a:fld id="{164B637D-C0F8-407E-AC44-75A16E674094}" type="slidenum">
              <a:rPr lang="en-US" altLang="en-US"/>
              <a:pPr/>
              <a:t>‹#›</a:t>
            </a:fld>
            <a:endParaRPr lang="en-US" altLang="en-US"/>
          </a:p>
        </p:txBody>
      </p:sp>
    </p:spTree>
    <p:extLst>
      <p:ext uri="{BB962C8B-B14F-4D97-AF65-F5344CB8AC3E}">
        <p14:creationId xmlns:p14="http://schemas.microsoft.com/office/powerpoint/2010/main" val="208671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05F91846-C6FA-6DB4-60D1-74F3752BD89B}"/>
              </a:ext>
            </a:extLst>
          </p:cNvPr>
          <p:cNvSpPr>
            <a:spLocks noGrp="1"/>
          </p:cNvSpPr>
          <p:nvPr>
            <p:ph type="dt" sz="half" idx="10"/>
          </p:nvPr>
        </p:nvSpPr>
        <p:spPr/>
        <p:txBody>
          <a:bodyPr/>
          <a:lstStyle>
            <a:lvl1pPr>
              <a:defRPr/>
            </a:lvl1pPr>
          </a:lstStyle>
          <a:p>
            <a:pPr>
              <a:defRPr/>
            </a:pPr>
            <a:fld id="{D62D0C03-A902-4C2E-8954-3BD52CC3C4C6}" type="datetimeFigureOut">
              <a:rPr lang="en-US"/>
              <a:pPr>
                <a:defRPr/>
              </a:pPr>
              <a:t>10/11/2025</a:t>
            </a:fld>
            <a:endParaRPr lang="en-US"/>
          </a:p>
        </p:txBody>
      </p:sp>
      <p:sp>
        <p:nvSpPr>
          <p:cNvPr id="6" name="Footer Placeholder 2">
            <a:extLst>
              <a:ext uri="{FF2B5EF4-FFF2-40B4-BE49-F238E27FC236}">
                <a16:creationId xmlns:a16="http://schemas.microsoft.com/office/drawing/2014/main" id="{1B61D8DA-F22A-A4B9-3B44-DB5E6A322F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EC1C94F1-BFF1-10E4-34E4-7BAA28CA5053}"/>
              </a:ext>
            </a:extLst>
          </p:cNvPr>
          <p:cNvSpPr>
            <a:spLocks noGrp="1"/>
          </p:cNvSpPr>
          <p:nvPr>
            <p:ph type="sldNum" sz="quarter" idx="12"/>
          </p:nvPr>
        </p:nvSpPr>
        <p:spPr/>
        <p:txBody>
          <a:bodyPr/>
          <a:lstStyle>
            <a:lvl1pPr>
              <a:defRPr/>
            </a:lvl1pPr>
          </a:lstStyle>
          <a:p>
            <a:fld id="{4CAE4DA0-EA81-4CDF-B981-840AC0C4823B}" type="slidenum">
              <a:rPr lang="en-US" altLang="en-US"/>
              <a:pPr/>
              <a:t>‹#›</a:t>
            </a:fld>
            <a:endParaRPr lang="en-US" altLang="en-US"/>
          </a:p>
        </p:txBody>
      </p:sp>
    </p:spTree>
    <p:extLst>
      <p:ext uri="{BB962C8B-B14F-4D97-AF65-F5344CB8AC3E}">
        <p14:creationId xmlns:p14="http://schemas.microsoft.com/office/powerpoint/2010/main" val="411930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9D716138-40AF-C2F8-BF3E-967CE49CB14F}"/>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C4A05C1F-B270-3132-E64B-F17C7BBCDFB4}"/>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2C6FB62C-C5B7-3E00-EE72-5F5F8033EE4B}"/>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5D74D413-4623-489B-8F50-31E2EFD13577}" type="datetimeFigureOut">
              <a:rPr lang="en-US"/>
              <a:pPr>
                <a:defRPr/>
              </a:pPr>
              <a:t>10/11/2025</a:t>
            </a:fld>
            <a:endParaRPr lang="en-US"/>
          </a:p>
        </p:txBody>
      </p:sp>
      <p:sp>
        <p:nvSpPr>
          <p:cNvPr id="3" name="Footer Placeholder 2">
            <a:extLst>
              <a:ext uri="{FF2B5EF4-FFF2-40B4-BE49-F238E27FC236}">
                <a16:creationId xmlns:a16="http://schemas.microsoft.com/office/drawing/2014/main" id="{64EE4182-E62B-0A43-7486-87D462D1028C}"/>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8E205339-815F-FBC6-42FB-C93B79538726}"/>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B7B72B66-4560-48A2-8B6A-D3CF6CBD746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anose="020B0602030504020204" pitchFamily="34" charset="0"/>
        </a:defRPr>
      </a:lvl2pPr>
      <a:lvl3pPr algn="ctr" rtl="0" fontAlgn="base">
        <a:spcBef>
          <a:spcPct val="0"/>
        </a:spcBef>
        <a:spcAft>
          <a:spcPct val="0"/>
        </a:spcAft>
        <a:defRPr sz="4100" b="1">
          <a:solidFill>
            <a:schemeClr val="tx1"/>
          </a:solidFill>
          <a:latin typeface="Lucida Sans" panose="020B0602030504020204" pitchFamily="34" charset="0"/>
        </a:defRPr>
      </a:lvl3pPr>
      <a:lvl4pPr algn="ctr" rtl="0" fontAlgn="base">
        <a:spcBef>
          <a:spcPct val="0"/>
        </a:spcBef>
        <a:spcAft>
          <a:spcPct val="0"/>
        </a:spcAft>
        <a:defRPr sz="4100" b="1">
          <a:solidFill>
            <a:schemeClr val="tx1"/>
          </a:solidFill>
          <a:latin typeface="Lucida Sans" panose="020B0602030504020204" pitchFamily="34" charset="0"/>
        </a:defRPr>
      </a:lvl4pPr>
      <a:lvl5pPr algn="ctr" rtl="0" fontAlgn="base">
        <a:spcBef>
          <a:spcPct val="0"/>
        </a:spcBef>
        <a:spcAft>
          <a:spcPct val="0"/>
        </a:spcAft>
        <a:defRPr sz="4100" b="1">
          <a:solidFill>
            <a:schemeClr val="tx1"/>
          </a:solidFill>
          <a:latin typeface="Lucida Sans" panose="020B0602030504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7688" indent="-411163" algn="l" rtl="0" fontAlgn="base">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1301-00F1-24F5-E4EA-6D1AEBEEF83B}"/>
              </a:ext>
            </a:extLst>
          </p:cNvPr>
          <p:cNvSpPr>
            <a:spLocks noGrp="1"/>
          </p:cNvSpPr>
          <p:nvPr>
            <p:ph type="ctrTitle"/>
          </p:nvPr>
        </p:nvSpPr>
        <p:spPr/>
        <p:txBody>
          <a:bodyPr>
            <a:normAutofit/>
          </a:bodyPr>
          <a:lstStyle/>
          <a:p>
            <a:pPr fontAlgn="auto">
              <a:spcAft>
                <a:spcPts val="0"/>
              </a:spcAft>
              <a:defRPr/>
            </a:pPr>
            <a:r>
              <a:rPr lang="en-US" dirty="0"/>
              <a:t>Call No Man </a:t>
            </a:r>
            <a:br>
              <a:rPr lang="en-US" dirty="0"/>
            </a:br>
            <a:r>
              <a:rPr lang="en-US" dirty="0"/>
              <a:t>UNHOLY Or Unclean</a:t>
            </a:r>
          </a:p>
        </p:txBody>
      </p:sp>
      <p:sp>
        <p:nvSpPr>
          <p:cNvPr id="2051" name="Subtitle 2">
            <a:extLst>
              <a:ext uri="{FF2B5EF4-FFF2-40B4-BE49-F238E27FC236}">
                <a16:creationId xmlns:a16="http://schemas.microsoft.com/office/drawing/2014/main" id="{08575BAD-3AED-7062-293A-E12578687E78}"/>
              </a:ext>
            </a:extLst>
          </p:cNvPr>
          <p:cNvSpPr>
            <a:spLocks noGrp="1"/>
          </p:cNvSpPr>
          <p:nvPr>
            <p:ph type="subTitle" idx="1"/>
          </p:nvPr>
        </p:nvSpPr>
        <p:spPr>
          <a:xfrm>
            <a:off x="1371600" y="3332163"/>
            <a:ext cx="6400800" cy="1752600"/>
          </a:xfrm>
        </p:spPr>
        <p:txBody>
          <a:bodyPr/>
          <a:lstStyle/>
          <a:p>
            <a:r>
              <a:rPr lang="en-US" alt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Acts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3089-E977-3A14-388E-A446DC327E20}"/>
              </a:ext>
            </a:extLst>
          </p:cNvPr>
          <p:cNvSpPr>
            <a:spLocks noGrp="1"/>
          </p:cNvSpPr>
          <p:nvPr>
            <p:ph type="title"/>
          </p:nvPr>
        </p:nvSpPr>
        <p:spPr>
          <a:xfrm>
            <a:off x="457200" y="76200"/>
            <a:ext cx="8229600" cy="1219200"/>
          </a:xfrm>
        </p:spPr>
        <p:txBody>
          <a:bodyPr>
            <a:normAutofit fontScale="90000"/>
          </a:bodyPr>
          <a:lstStyle/>
          <a:p>
            <a:pPr fontAlgn="auto">
              <a:spcAft>
                <a:spcPts val="0"/>
              </a:spcAft>
              <a:defRPr/>
            </a:pPr>
            <a:r>
              <a:rPr lang="en-US" dirty="0"/>
              <a:t>Characteristics of Cornelius</a:t>
            </a:r>
            <a:br>
              <a:rPr lang="en-US" dirty="0"/>
            </a:br>
            <a:r>
              <a:rPr lang="en-US" sz="4400" u="sng" dirty="0">
                <a:solidFill>
                  <a:srgbClr val="FF0000"/>
                </a:solidFill>
              </a:rPr>
              <a:t>Acts 10</a:t>
            </a:r>
          </a:p>
        </p:txBody>
      </p:sp>
      <p:sp>
        <p:nvSpPr>
          <p:cNvPr id="8195" name="Content Placeholder 2">
            <a:extLst>
              <a:ext uri="{FF2B5EF4-FFF2-40B4-BE49-F238E27FC236}">
                <a16:creationId xmlns:a16="http://schemas.microsoft.com/office/drawing/2014/main" id="{E68F537F-38E4-2F10-7D04-72002E1621D1}"/>
              </a:ext>
            </a:extLst>
          </p:cNvPr>
          <p:cNvSpPr>
            <a:spLocks noGrp="1"/>
          </p:cNvSpPr>
          <p:nvPr>
            <p:ph idx="1"/>
          </p:nvPr>
        </p:nvSpPr>
        <p:spPr>
          <a:xfrm>
            <a:off x="441649" y="1219200"/>
            <a:ext cx="5486400" cy="5486400"/>
          </a:xfrm>
        </p:spPr>
        <p:txBody>
          <a:bodyPr/>
          <a:lstStyle/>
          <a:p>
            <a:r>
              <a:rPr lang="en-US" altLang="en-US" sz="3400" dirty="0"/>
              <a:t>Centurion … military officer. </a:t>
            </a:r>
            <a:r>
              <a:rPr lang="en-US" altLang="en-US" sz="3400" b="1" dirty="0">
                <a:solidFill>
                  <a:srgbClr val="FF0000"/>
                </a:solidFill>
              </a:rPr>
              <a:t>Verse 1</a:t>
            </a:r>
          </a:p>
          <a:p>
            <a:r>
              <a:rPr lang="en-US" altLang="en-US" sz="3400" dirty="0"/>
              <a:t>“Devout” </a:t>
            </a:r>
            <a:r>
              <a:rPr lang="en-US" altLang="en-US" sz="3400" b="1" dirty="0">
                <a:solidFill>
                  <a:srgbClr val="FF0000"/>
                </a:solidFill>
              </a:rPr>
              <a:t>Verse 2</a:t>
            </a:r>
          </a:p>
          <a:p>
            <a:r>
              <a:rPr lang="en-US" altLang="en-US" sz="3400" dirty="0"/>
              <a:t>Had a reverent family. </a:t>
            </a:r>
            <a:r>
              <a:rPr lang="en-US" altLang="en-US" sz="3400" b="1" dirty="0">
                <a:solidFill>
                  <a:srgbClr val="FF0000"/>
                </a:solidFill>
              </a:rPr>
              <a:t>Verse 2</a:t>
            </a:r>
          </a:p>
          <a:p>
            <a:r>
              <a:rPr lang="en-US" altLang="en-US" sz="3400" dirty="0"/>
              <a:t>Charitable. “gave alms” </a:t>
            </a:r>
            <a:br>
              <a:rPr lang="en-US" altLang="en-US" sz="3400" dirty="0"/>
            </a:br>
            <a:r>
              <a:rPr lang="en-US" altLang="en-US" sz="3400" b="1" dirty="0">
                <a:solidFill>
                  <a:srgbClr val="FF0000"/>
                </a:solidFill>
              </a:rPr>
              <a:t>Verse 2</a:t>
            </a:r>
          </a:p>
          <a:p>
            <a:r>
              <a:rPr lang="en-US" altLang="en-US" sz="3400" dirty="0"/>
              <a:t>Prayed always. </a:t>
            </a:r>
            <a:r>
              <a:rPr lang="en-US" altLang="en-US" sz="3400" b="1" dirty="0">
                <a:solidFill>
                  <a:srgbClr val="FF0000"/>
                </a:solidFill>
              </a:rPr>
              <a:t>Verse 2</a:t>
            </a:r>
          </a:p>
          <a:p>
            <a:r>
              <a:rPr lang="en-US" altLang="en-US" sz="3400" dirty="0"/>
              <a:t>Well spoken of. </a:t>
            </a:r>
            <a:r>
              <a:rPr lang="en-US" altLang="en-US" sz="3400" b="1" dirty="0">
                <a:solidFill>
                  <a:srgbClr val="FF0000"/>
                </a:solidFill>
              </a:rPr>
              <a:t>Verse 22</a:t>
            </a:r>
          </a:p>
        </p:txBody>
      </p:sp>
      <p:pic>
        <p:nvPicPr>
          <p:cNvPr id="8196" name="Picture 5">
            <a:extLst>
              <a:ext uri="{FF2B5EF4-FFF2-40B4-BE49-F238E27FC236}">
                <a16:creationId xmlns:a16="http://schemas.microsoft.com/office/drawing/2014/main" id="{2F733972-86A5-2753-02AC-F133836DE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33600"/>
            <a:ext cx="30480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Effect transition="in" filter="fade">
                                      <p:cBhvr>
                                        <p:cTn id="28" dur="1000"/>
                                        <p:tgtEl>
                                          <p:spTgt spid="8195">
                                            <p:txEl>
                                              <p:pRg st="3" end="3"/>
                                            </p:txEl>
                                          </p:spTgt>
                                        </p:tgtEl>
                                      </p:cBhvr>
                                    </p:animEffect>
                                    <p:anim calcmode="lin" valueType="num">
                                      <p:cBhvr>
                                        <p:cTn id="29"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5">
                                            <p:txEl>
                                              <p:pRg st="4" end="4"/>
                                            </p:txEl>
                                          </p:spTgt>
                                        </p:tgtEl>
                                        <p:attrNameLst>
                                          <p:attrName>style.visibility</p:attrName>
                                        </p:attrNameLst>
                                      </p:cBhvr>
                                      <p:to>
                                        <p:strVal val="visible"/>
                                      </p:to>
                                    </p:set>
                                    <p:animEffect transition="in" filter="fade">
                                      <p:cBhvr>
                                        <p:cTn id="35" dur="1000"/>
                                        <p:tgtEl>
                                          <p:spTgt spid="8195">
                                            <p:txEl>
                                              <p:pRg st="4" end="4"/>
                                            </p:txEl>
                                          </p:spTgt>
                                        </p:tgtEl>
                                      </p:cBhvr>
                                    </p:animEffect>
                                    <p:anim calcmode="lin" valueType="num">
                                      <p:cBhvr>
                                        <p:cTn id="36"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195">
                                            <p:txEl>
                                              <p:pRg st="5" end="5"/>
                                            </p:txEl>
                                          </p:spTgt>
                                        </p:tgtEl>
                                        <p:attrNameLst>
                                          <p:attrName>style.visibility</p:attrName>
                                        </p:attrNameLst>
                                      </p:cBhvr>
                                      <p:to>
                                        <p:strVal val="visible"/>
                                      </p:to>
                                    </p:set>
                                    <p:animEffect transition="in" filter="fade">
                                      <p:cBhvr>
                                        <p:cTn id="42" dur="1000"/>
                                        <p:tgtEl>
                                          <p:spTgt spid="8195">
                                            <p:txEl>
                                              <p:pRg st="5" end="5"/>
                                            </p:txEl>
                                          </p:spTgt>
                                        </p:tgtEl>
                                      </p:cBhvr>
                                    </p:animEffect>
                                    <p:anim calcmode="lin" valueType="num">
                                      <p:cBhvr>
                                        <p:cTn id="43"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3">
            <a:extLst>
              <a:ext uri="{FF2B5EF4-FFF2-40B4-BE49-F238E27FC236}">
                <a16:creationId xmlns:a16="http://schemas.microsoft.com/office/drawing/2014/main" id="{B1CFD82D-50F9-FB36-3ABC-6BF915C5D3F0}"/>
              </a:ext>
            </a:extLst>
          </p:cNvPr>
          <p:cNvSpPr>
            <a:spLocks noGrp="1" noChangeAspect="1" noChangeArrowheads="1"/>
          </p:cNvSpPr>
          <p:nvPr>
            <p:ph idx="1"/>
          </p:nvPr>
        </p:nvSpPr>
        <p:spPr>
          <a:xfrm>
            <a:off x="0" y="533400"/>
            <a:ext cx="5943600" cy="6096000"/>
          </a:xfrm>
        </p:spPr>
        <p:txBody>
          <a:bodyPr>
            <a:normAutofit/>
          </a:bodyPr>
          <a:lstStyle/>
          <a:p>
            <a:pPr marL="548640" indent="-411480" fontAlgn="auto">
              <a:spcAft>
                <a:spcPts val="0"/>
              </a:spcAft>
              <a:buClr>
                <a:schemeClr val="tx1">
                  <a:shade val="95000"/>
                </a:schemeClr>
              </a:buClr>
              <a:buFont typeface="Wingdings 2"/>
              <a:buChar char=""/>
              <a:defRPr/>
            </a:pPr>
            <a:r>
              <a:rPr lang="en-US" sz="3600" dirty="0"/>
              <a:t>Outstanding character. </a:t>
            </a:r>
          </a:p>
          <a:p>
            <a:pPr marL="548640" indent="-411480" fontAlgn="auto">
              <a:spcAft>
                <a:spcPts val="0"/>
              </a:spcAft>
              <a:buClr>
                <a:schemeClr val="tx1">
                  <a:shade val="95000"/>
                </a:schemeClr>
              </a:buClr>
              <a:buFont typeface="Wingdings 2"/>
              <a:buChar char=""/>
              <a:defRPr/>
            </a:pPr>
            <a:r>
              <a:rPr lang="en-US" sz="3600" dirty="0"/>
              <a:t>Religious. </a:t>
            </a:r>
            <a:r>
              <a:rPr lang="en-US" sz="3600" b="1" dirty="0">
                <a:solidFill>
                  <a:srgbClr val="FF0000"/>
                </a:solidFill>
              </a:rPr>
              <a:t>Acts 10:2</a:t>
            </a:r>
          </a:p>
          <a:p>
            <a:pPr marL="548640" indent="-411480" fontAlgn="auto">
              <a:spcAft>
                <a:spcPts val="0"/>
              </a:spcAft>
              <a:buClr>
                <a:schemeClr val="tx1">
                  <a:shade val="95000"/>
                </a:schemeClr>
              </a:buClr>
              <a:buFont typeface="Wingdings 2"/>
              <a:buChar char=""/>
              <a:defRPr/>
            </a:pPr>
            <a:r>
              <a:rPr lang="en-US" sz="3600" dirty="0"/>
              <a:t>Desired to know. </a:t>
            </a:r>
            <a:br>
              <a:rPr lang="en-US" sz="3600" dirty="0"/>
            </a:br>
            <a:r>
              <a:rPr lang="en-US" sz="3600" b="1" dirty="0">
                <a:solidFill>
                  <a:srgbClr val="FF0000"/>
                </a:solidFill>
              </a:rPr>
              <a:t>Acts 10:33</a:t>
            </a:r>
          </a:p>
          <a:p>
            <a:pPr marL="868680" lvl="1" indent="-283464" fontAlgn="auto">
              <a:spcAft>
                <a:spcPts val="0"/>
              </a:spcAft>
              <a:buFont typeface="Wingdings 2"/>
              <a:buChar char=""/>
              <a:defRPr/>
            </a:pPr>
            <a:r>
              <a:rPr lang="en-US" sz="3600" dirty="0"/>
              <a:t>Morality cannot remove sin.</a:t>
            </a:r>
          </a:p>
          <a:p>
            <a:pPr marL="868680" lvl="1" indent="-283464" fontAlgn="auto">
              <a:spcAft>
                <a:spcPts val="0"/>
              </a:spcAft>
              <a:buFont typeface="Wingdings 2"/>
              <a:buChar char=""/>
              <a:defRPr/>
            </a:pPr>
            <a:r>
              <a:rPr lang="en-US" sz="3600" dirty="0"/>
              <a:t>However, morality is necessary. </a:t>
            </a:r>
            <a:br>
              <a:rPr lang="en-US" sz="3600" dirty="0"/>
            </a:br>
            <a:r>
              <a:rPr lang="en-US" sz="3600" b="1" dirty="0">
                <a:solidFill>
                  <a:srgbClr val="FF0000"/>
                </a:solidFill>
              </a:rPr>
              <a:t>Ephesians 5:3-11</a:t>
            </a:r>
            <a:r>
              <a:rPr lang="en-US" sz="3600" dirty="0"/>
              <a:t>;</a:t>
            </a:r>
            <a:br>
              <a:rPr lang="en-US" sz="3600" dirty="0"/>
            </a:br>
            <a:r>
              <a:rPr lang="en-US" sz="3600" b="1" dirty="0">
                <a:solidFill>
                  <a:srgbClr val="FF0000"/>
                </a:solidFill>
              </a:rPr>
              <a:t>1 Peter 2:11-12</a:t>
            </a:r>
          </a:p>
        </p:txBody>
      </p:sp>
      <p:sp>
        <p:nvSpPr>
          <p:cNvPr id="5" name="Slide Number Placeholder 5">
            <a:extLst>
              <a:ext uri="{FF2B5EF4-FFF2-40B4-BE49-F238E27FC236}">
                <a16:creationId xmlns:a16="http://schemas.microsoft.com/office/drawing/2014/main" id="{5A9E3EB6-926B-8B7E-4218-20DE071079C8}"/>
              </a:ext>
            </a:extLst>
          </p:cNvPr>
          <p:cNvSpPr>
            <a:spLocks noGrp="1"/>
          </p:cNvSpPr>
          <p:nvPr>
            <p:ph type="sldNum" sz="quarter" idx="12"/>
          </p:nvPr>
        </p:nvSpPr>
        <p:spPr/>
        <p:txBody>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fld id="{CD858717-08B8-43C5-A404-144B247B6DBD}" type="slidenum">
              <a:rPr lang="en-US" altLang="en-US">
                <a:solidFill>
                  <a:srgbClr val="BCBCBC"/>
                </a:solidFill>
              </a:rPr>
              <a:pPr/>
              <a:t>11</a:t>
            </a:fld>
            <a:endParaRPr lang="en-US" altLang="en-US">
              <a:solidFill>
                <a:srgbClr val="BCBCBC"/>
              </a:solidFill>
            </a:endParaRPr>
          </a:p>
        </p:txBody>
      </p:sp>
      <p:pic>
        <p:nvPicPr>
          <p:cNvPr id="9220" name="Picture 5">
            <a:extLst>
              <a:ext uri="{FF2B5EF4-FFF2-40B4-BE49-F238E27FC236}">
                <a16:creationId xmlns:a16="http://schemas.microsoft.com/office/drawing/2014/main" id="{AE7ECB61-7384-0240-C201-340659F73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33600"/>
            <a:ext cx="30480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1000" fill="hold"/>
                                        <p:tgtEl>
                                          <p:spTgt spid="3481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34819">
                                            <p:txEl>
                                              <p:pRg st="1" end="1"/>
                                            </p:txEl>
                                          </p:spTgt>
                                        </p:tgtEl>
                                        <p:attrNameLst>
                                          <p:attrName>style.visibility</p:attrName>
                                        </p:attrNameLst>
                                      </p:cBhvr>
                                      <p:to>
                                        <p:strVal val="visible"/>
                                      </p:to>
                                    </p:set>
                                    <p:animEffect transition="in" filter="slide(fromTop)">
                                      <p:cBhvr>
                                        <p:cTn id="14" dur="1000"/>
                                        <p:tgtEl>
                                          <p:spTgt spid="3481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Effect transition="in" filter="slide(fromTop)">
                                      <p:cBhvr>
                                        <p:cTn id="19" dur="1000"/>
                                        <p:tgtEl>
                                          <p:spTgt spid="34819">
                                            <p:txEl>
                                              <p:pRg st="2" end="2"/>
                                            </p:txEl>
                                          </p:spTgt>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slide(fromTop)">
                                      <p:cBhvr>
                                        <p:cTn id="22" dur="10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slide(fromTop)">
                                      <p:cBhvr>
                                        <p:cTn id="27" dur="10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F80B-5348-DC9E-21D7-C588970DCA6F}"/>
              </a:ext>
            </a:extLst>
          </p:cNvPr>
          <p:cNvSpPr>
            <a:spLocks noGrp="1"/>
          </p:cNvSpPr>
          <p:nvPr>
            <p:ph type="title"/>
          </p:nvPr>
        </p:nvSpPr>
        <p:spPr>
          <a:xfrm>
            <a:off x="457200" y="274638"/>
            <a:ext cx="8229600" cy="792162"/>
          </a:xfrm>
        </p:spPr>
        <p:txBody>
          <a:bodyPr/>
          <a:lstStyle/>
          <a:p>
            <a:pPr fontAlgn="auto">
              <a:spcAft>
                <a:spcPts val="0"/>
              </a:spcAft>
              <a:defRPr/>
            </a:pPr>
            <a:r>
              <a:rPr lang="en-US" dirty="0"/>
              <a:t>Miracle #1</a:t>
            </a:r>
          </a:p>
        </p:txBody>
      </p:sp>
      <p:sp>
        <p:nvSpPr>
          <p:cNvPr id="10243" name="Content Placeholder 2">
            <a:extLst>
              <a:ext uri="{FF2B5EF4-FFF2-40B4-BE49-F238E27FC236}">
                <a16:creationId xmlns:a16="http://schemas.microsoft.com/office/drawing/2014/main" id="{5AA4EF52-486B-E41A-14FB-33D46C87E9DD}"/>
              </a:ext>
            </a:extLst>
          </p:cNvPr>
          <p:cNvSpPr>
            <a:spLocks noGrp="1"/>
          </p:cNvSpPr>
          <p:nvPr>
            <p:ph idx="1"/>
          </p:nvPr>
        </p:nvSpPr>
        <p:spPr>
          <a:xfrm>
            <a:off x="323850" y="1371600"/>
            <a:ext cx="8496300" cy="4708525"/>
          </a:xfrm>
        </p:spPr>
        <p:txBody>
          <a:bodyPr/>
          <a:lstStyle/>
          <a:p>
            <a:r>
              <a:rPr lang="en-US" altLang="en-US" sz="3600" dirty="0"/>
              <a:t>Angel appeared to Cornelius. </a:t>
            </a:r>
            <a:br>
              <a:rPr lang="en-US" altLang="en-US" sz="3600" dirty="0"/>
            </a:br>
            <a:r>
              <a:rPr lang="en-US" altLang="en-US" sz="3600" b="1" dirty="0">
                <a:solidFill>
                  <a:srgbClr val="FF0000"/>
                </a:solidFill>
              </a:rPr>
              <a:t>Acts 10:3-8</a:t>
            </a:r>
          </a:p>
          <a:p>
            <a:pPr lvl="1"/>
            <a:r>
              <a:rPr lang="en-US" altLang="en-US" sz="3600" dirty="0"/>
              <a:t>Cornelius praying. cf. </a:t>
            </a:r>
            <a:r>
              <a:rPr lang="en-US" altLang="en-US" sz="3600" b="1" dirty="0">
                <a:solidFill>
                  <a:srgbClr val="FF0000"/>
                </a:solidFill>
              </a:rPr>
              <a:t>1 Peter 3:12</a:t>
            </a:r>
          </a:p>
          <a:p>
            <a:pPr lvl="2"/>
            <a:r>
              <a:rPr lang="en-US" altLang="en-US" sz="3600" dirty="0"/>
              <a:t>Memorial</a:t>
            </a:r>
            <a:br>
              <a:rPr lang="en-US" altLang="en-US" sz="3600" dirty="0"/>
            </a:br>
            <a:r>
              <a:rPr lang="en-US" altLang="en-US" sz="3600" dirty="0"/>
              <a:t>cf. </a:t>
            </a:r>
            <a:r>
              <a:rPr lang="en-US" altLang="en-US" sz="3600" b="1" dirty="0">
                <a:solidFill>
                  <a:srgbClr val="FF0000"/>
                </a:solidFill>
              </a:rPr>
              <a:t>Genesis 3:15</a:t>
            </a:r>
            <a:r>
              <a:rPr lang="en-US" altLang="en-US" sz="3600" dirty="0"/>
              <a:t>; </a:t>
            </a:r>
            <a:r>
              <a:rPr lang="en-US" altLang="en-US" sz="3600" b="1" dirty="0">
                <a:solidFill>
                  <a:srgbClr val="FF0000"/>
                </a:solidFill>
              </a:rPr>
              <a:t>12:1-3</a:t>
            </a:r>
            <a:r>
              <a:rPr lang="en-US" altLang="en-US" sz="3600" dirty="0"/>
              <a:t>;</a:t>
            </a:r>
            <a:r>
              <a:rPr lang="en-US" altLang="en-US" sz="3600" b="1" dirty="0">
                <a:solidFill>
                  <a:srgbClr val="FF0000"/>
                </a:solidFill>
              </a:rPr>
              <a:t> 22:18</a:t>
            </a:r>
          </a:p>
          <a:p>
            <a:pPr lvl="1"/>
            <a:r>
              <a:rPr lang="en-US" altLang="en-US" sz="3600" dirty="0"/>
              <a:t>Told Cornelius what to do. </a:t>
            </a:r>
            <a:r>
              <a:rPr lang="en-US" altLang="en-US" sz="3600" b="1" dirty="0">
                <a:solidFill>
                  <a:srgbClr val="FF0000"/>
                </a:solidFill>
              </a:rPr>
              <a:t>Acts 10:5</a:t>
            </a:r>
          </a:p>
          <a:p>
            <a:pPr lvl="2"/>
            <a:r>
              <a:rPr lang="en-US" altLang="en-US" sz="3600" b="1" dirty="0">
                <a:solidFill>
                  <a:srgbClr val="FF0000"/>
                </a:solidFill>
              </a:rPr>
              <a:t>Acts 11:13-14</a:t>
            </a:r>
            <a:r>
              <a:rPr lang="en-US" altLang="en-US" sz="3600" dirty="0"/>
              <a:t>;</a:t>
            </a:r>
            <a:r>
              <a:rPr lang="en-US" altLang="en-US" sz="3600" b="1" dirty="0">
                <a:solidFill>
                  <a:srgbClr val="FF0000"/>
                </a:solidFill>
              </a:rPr>
              <a:t> Titus 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Effect transition="in" filter="fade">
                                      <p:cBhvr>
                                        <p:cTn id="35" dur="1000"/>
                                        <p:tgtEl>
                                          <p:spTgt spid="10243">
                                            <p:txEl>
                                              <p:pRg st="4" end="4"/>
                                            </p:txEl>
                                          </p:spTgt>
                                        </p:tgtEl>
                                      </p:cBhvr>
                                    </p:animEffect>
                                    <p:anim calcmode="lin" valueType="num">
                                      <p:cBhvr>
                                        <p:cTn id="36"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5DF6-9749-DD97-8E57-E522676E5640}"/>
              </a:ext>
            </a:extLst>
          </p:cNvPr>
          <p:cNvSpPr>
            <a:spLocks noGrp="1"/>
          </p:cNvSpPr>
          <p:nvPr>
            <p:ph type="title"/>
          </p:nvPr>
        </p:nvSpPr>
        <p:spPr/>
        <p:txBody>
          <a:bodyPr/>
          <a:lstStyle/>
          <a:p>
            <a:pPr fontAlgn="auto">
              <a:spcAft>
                <a:spcPts val="0"/>
              </a:spcAft>
              <a:defRPr/>
            </a:pPr>
            <a:r>
              <a:rPr lang="en-US" dirty="0"/>
              <a:t>Miracle #2</a:t>
            </a:r>
          </a:p>
        </p:txBody>
      </p:sp>
      <p:sp>
        <p:nvSpPr>
          <p:cNvPr id="11267" name="Content Placeholder 2">
            <a:extLst>
              <a:ext uri="{FF2B5EF4-FFF2-40B4-BE49-F238E27FC236}">
                <a16:creationId xmlns:a16="http://schemas.microsoft.com/office/drawing/2014/main" id="{F0F6E58A-A00C-1E11-6BB4-30D74B00A340}"/>
              </a:ext>
            </a:extLst>
          </p:cNvPr>
          <p:cNvSpPr>
            <a:spLocks noGrp="1"/>
          </p:cNvSpPr>
          <p:nvPr>
            <p:ph idx="1"/>
          </p:nvPr>
        </p:nvSpPr>
        <p:spPr/>
        <p:txBody>
          <a:bodyPr/>
          <a:lstStyle/>
          <a:p>
            <a:r>
              <a:rPr lang="en-US" altLang="en-US" sz="3600" dirty="0"/>
              <a:t>Peter’s vision.</a:t>
            </a:r>
            <a:endParaRPr lang="en-US" altLang="en-US" sz="3600" b="1" dirty="0">
              <a:solidFill>
                <a:srgbClr val="FF0000"/>
              </a:solidFill>
            </a:endParaRPr>
          </a:p>
          <a:p>
            <a:pPr lvl="1"/>
            <a:r>
              <a:rPr lang="en-US" altLang="en-US" sz="3600" dirty="0"/>
              <a:t>Men on way to Joppa. </a:t>
            </a:r>
            <a:r>
              <a:rPr lang="en-US" altLang="en-US" sz="3600" b="1" dirty="0">
                <a:solidFill>
                  <a:srgbClr val="FF0000"/>
                </a:solidFill>
              </a:rPr>
              <a:t>Verses 7-8</a:t>
            </a:r>
          </a:p>
          <a:p>
            <a:pPr lvl="1"/>
            <a:r>
              <a:rPr lang="en-US" altLang="en-US" sz="3600" dirty="0"/>
              <a:t> Had previously preached only to Jews. But the vision and the Voice, 3 times in-a-row, was convincing.</a:t>
            </a:r>
            <a:br>
              <a:rPr lang="en-US" altLang="en-US" sz="3600" dirty="0"/>
            </a:br>
            <a:r>
              <a:rPr lang="en-US" altLang="en-US" sz="3600" b="1" dirty="0">
                <a:solidFill>
                  <a:srgbClr val="FF0000"/>
                </a:solidFill>
              </a:rPr>
              <a:t>Verses 9-16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DCC0-EFE0-1020-E41F-8B972D7C7E57}"/>
              </a:ext>
            </a:extLst>
          </p:cNvPr>
          <p:cNvSpPr>
            <a:spLocks noGrp="1"/>
          </p:cNvSpPr>
          <p:nvPr>
            <p:ph type="title"/>
          </p:nvPr>
        </p:nvSpPr>
        <p:spPr/>
        <p:txBody>
          <a:bodyPr/>
          <a:lstStyle/>
          <a:p>
            <a:pPr fontAlgn="auto">
              <a:spcAft>
                <a:spcPts val="0"/>
              </a:spcAft>
              <a:defRPr/>
            </a:pPr>
            <a:r>
              <a:rPr lang="en-US" dirty="0"/>
              <a:t>Miracle # 3</a:t>
            </a:r>
          </a:p>
        </p:txBody>
      </p:sp>
      <p:sp>
        <p:nvSpPr>
          <p:cNvPr id="12291" name="Content Placeholder 2">
            <a:extLst>
              <a:ext uri="{FF2B5EF4-FFF2-40B4-BE49-F238E27FC236}">
                <a16:creationId xmlns:a16="http://schemas.microsoft.com/office/drawing/2014/main" id="{DF6CF7AB-F06E-5AB0-8D12-B45262AF8EB5}"/>
              </a:ext>
            </a:extLst>
          </p:cNvPr>
          <p:cNvSpPr>
            <a:spLocks noGrp="1"/>
          </p:cNvSpPr>
          <p:nvPr>
            <p:ph idx="1"/>
          </p:nvPr>
        </p:nvSpPr>
        <p:spPr/>
        <p:txBody>
          <a:bodyPr/>
          <a:lstStyle/>
          <a:p>
            <a:r>
              <a:rPr lang="en-US" altLang="en-US" sz="4000" dirty="0"/>
              <a:t>The Spirit assists in same matter. </a:t>
            </a:r>
            <a:br>
              <a:rPr lang="en-US" altLang="en-US" sz="4000" dirty="0"/>
            </a:br>
            <a:r>
              <a:rPr lang="en-US" altLang="en-US" sz="4000" b="1" dirty="0">
                <a:solidFill>
                  <a:srgbClr val="FF0000"/>
                </a:solidFill>
              </a:rPr>
              <a:t>Verses 19-20</a:t>
            </a:r>
          </a:p>
          <a:p>
            <a:r>
              <a:rPr lang="en-US" altLang="en-US" sz="4000" dirty="0"/>
              <a:t>Peter goes with six brethren. </a:t>
            </a:r>
            <a:br>
              <a:rPr lang="en-US" altLang="en-US" sz="4000" dirty="0"/>
            </a:br>
            <a:r>
              <a:rPr lang="en-US" altLang="en-US" sz="4000" b="1" dirty="0">
                <a:solidFill>
                  <a:srgbClr val="FF0000"/>
                </a:solidFill>
              </a:rPr>
              <a:t>Verse 23</a:t>
            </a:r>
            <a:r>
              <a:rPr lang="en-US" altLang="en-US" sz="4000" dirty="0"/>
              <a:t>; </a:t>
            </a:r>
            <a:r>
              <a:rPr lang="en-US" altLang="en-US" sz="4000" b="1" dirty="0">
                <a:solidFill>
                  <a:srgbClr val="FF0000"/>
                </a:solidFill>
              </a:rPr>
              <a:t>Acts 11:12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1C6B3DFC-057A-BD8C-7DC0-55F1B66FD0FB}"/>
              </a:ext>
            </a:extLst>
          </p:cNvPr>
          <p:cNvSpPr>
            <a:spLocks noGrp="1"/>
          </p:cNvSpPr>
          <p:nvPr>
            <p:ph idx="1"/>
          </p:nvPr>
        </p:nvSpPr>
        <p:spPr>
          <a:xfrm>
            <a:off x="457200" y="1371600"/>
            <a:ext cx="8229600" cy="4937125"/>
          </a:xfrm>
        </p:spPr>
        <p:txBody>
          <a:bodyPr/>
          <a:lstStyle/>
          <a:p>
            <a:r>
              <a:rPr lang="en-US" altLang="en-US" sz="3600" dirty="0"/>
              <a:t>Meeting at home of Cornelius.</a:t>
            </a:r>
          </a:p>
          <a:p>
            <a:pPr lvl="1"/>
            <a:r>
              <a:rPr lang="en-US" altLang="en-US" sz="3600" dirty="0"/>
              <a:t>Peter refuses to be worshipped. </a:t>
            </a:r>
            <a:r>
              <a:rPr lang="en-US" altLang="en-US" sz="3600" b="1" dirty="0">
                <a:solidFill>
                  <a:srgbClr val="FF0000"/>
                </a:solidFill>
              </a:rPr>
              <a:t>Verses 25-26</a:t>
            </a:r>
          </a:p>
          <a:p>
            <a:pPr lvl="1"/>
            <a:r>
              <a:rPr lang="en-US" altLang="en-US" sz="3600" dirty="0"/>
              <a:t>Cornelius relates his experience. </a:t>
            </a:r>
            <a:r>
              <a:rPr lang="en-US" altLang="en-US" sz="3600" b="1" dirty="0">
                <a:solidFill>
                  <a:srgbClr val="FF0000"/>
                </a:solidFill>
              </a:rPr>
              <a:t>Verses 30-32</a:t>
            </a:r>
          </a:p>
          <a:p>
            <a:pPr lvl="1"/>
            <a:r>
              <a:rPr lang="en-US" altLang="en-US" sz="3600" dirty="0"/>
              <a:t>Many present “to hear all that you have been commanded.” </a:t>
            </a:r>
            <a:r>
              <a:rPr lang="en-US" altLang="en-US" sz="3600" b="1" dirty="0">
                <a:solidFill>
                  <a:srgbClr val="FF0000"/>
                </a:solidFill>
              </a:rPr>
              <a:t>Verse 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1000"/>
                                        <p:tgtEl>
                                          <p:spTgt spid="13314">
                                            <p:txEl>
                                              <p:pRg st="1" end="1"/>
                                            </p:txEl>
                                          </p:spTgt>
                                        </p:tgtEl>
                                      </p:cBhvr>
                                    </p:animEffect>
                                    <p:anim calcmode="lin" valueType="num">
                                      <p:cBhvr>
                                        <p:cTn id="15"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4">
                                            <p:txEl>
                                              <p:pRg st="2" end="2"/>
                                            </p:txEl>
                                          </p:spTgt>
                                        </p:tgtEl>
                                        <p:attrNameLst>
                                          <p:attrName>style.visibility</p:attrName>
                                        </p:attrNameLst>
                                      </p:cBhvr>
                                      <p:to>
                                        <p:strVal val="visible"/>
                                      </p:to>
                                    </p:set>
                                    <p:animEffect transition="in" filter="fade">
                                      <p:cBhvr>
                                        <p:cTn id="21" dur="1000"/>
                                        <p:tgtEl>
                                          <p:spTgt spid="13314">
                                            <p:txEl>
                                              <p:pRg st="2" end="2"/>
                                            </p:txEl>
                                          </p:spTgt>
                                        </p:tgtEl>
                                      </p:cBhvr>
                                    </p:animEffect>
                                    <p:anim calcmode="lin" valueType="num">
                                      <p:cBhvr>
                                        <p:cTn id="22"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4">
                                            <p:txEl>
                                              <p:pRg st="3" end="3"/>
                                            </p:txEl>
                                          </p:spTgt>
                                        </p:tgtEl>
                                        <p:attrNameLst>
                                          <p:attrName>style.visibility</p:attrName>
                                        </p:attrNameLst>
                                      </p:cBhvr>
                                      <p:to>
                                        <p:strVal val="visible"/>
                                      </p:to>
                                    </p:set>
                                    <p:animEffect transition="in" filter="fade">
                                      <p:cBhvr>
                                        <p:cTn id="28" dur="1000"/>
                                        <p:tgtEl>
                                          <p:spTgt spid="13314">
                                            <p:txEl>
                                              <p:pRg st="3" end="3"/>
                                            </p:txEl>
                                          </p:spTgt>
                                        </p:tgtEl>
                                      </p:cBhvr>
                                    </p:animEffect>
                                    <p:anim calcmode="lin" valueType="num">
                                      <p:cBhvr>
                                        <p:cTn id="29"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C1A341DD-F8BC-BB38-58A7-1699550B18E0}"/>
              </a:ext>
            </a:extLst>
          </p:cNvPr>
          <p:cNvSpPr>
            <a:spLocks noGrp="1"/>
          </p:cNvSpPr>
          <p:nvPr>
            <p:ph idx="1"/>
          </p:nvPr>
        </p:nvSpPr>
        <p:spPr>
          <a:xfrm>
            <a:off x="304800" y="152400"/>
            <a:ext cx="8382000" cy="6629400"/>
          </a:xfrm>
        </p:spPr>
        <p:txBody>
          <a:bodyPr/>
          <a:lstStyle/>
          <a:p>
            <a:r>
              <a:rPr lang="en-US" altLang="en-US" sz="4000" dirty="0"/>
              <a:t>Peter’s sermon. </a:t>
            </a:r>
            <a:r>
              <a:rPr lang="en-US" altLang="en-US" sz="4000" b="1" dirty="0">
                <a:solidFill>
                  <a:srgbClr val="FF0000"/>
                </a:solidFill>
              </a:rPr>
              <a:t>Verses 34-43</a:t>
            </a:r>
            <a:endParaRPr lang="en-US" altLang="en-US" sz="4000" dirty="0"/>
          </a:p>
          <a:p>
            <a:pPr>
              <a:buFont typeface="Wingdings 2" panose="05020102010507070707" pitchFamily="18" charset="2"/>
              <a:buNone/>
            </a:pPr>
            <a:r>
              <a:rPr lang="en-US" altLang="en-US" sz="3600" dirty="0"/>
              <a:t>1. No partiality with God.</a:t>
            </a:r>
          </a:p>
          <a:p>
            <a:pPr lvl="2"/>
            <a:r>
              <a:rPr lang="en-US" altLang="en-US" sz="3200" dirty="0"/>
              <a:t>Must fear God. cf. </a:t>
            </a:r>
            <a:r>
              <a:rPr lang="en-US" altLang="en-US" sz="3200" b="1" dirty="0">
                <a:solidFill>
                  <a:srgbClr val="FF0000"/>
                </a:solidFill>
              </a:rPr>
              <a:t>Ecclesiastes 12:13</a:t>
            </a:r>
            <a:r>
              <a:rPr lang="en-US" altLang="en-US" sz="3200" dirty="0"/>
              <a:t>; </a:t>
            </a:r>
            <a:r>
              <a:rPr lang="en-US" altLang="en-US" sz="3200" b="1" dirty="0">
                <a:solidFill>
                  <a:srgbClr val="FF0000"/>
                </a:solidFill>
              </a:rPr>
              <a:t>Hebrews 10:31</a:t>
            </a:r>
            <a:r>
              <a:rPr lang="en-US" altLang="en-US" sz="3200" dirty="0"/>
              <a:t>; </a:t>
            </a:r>
            <a:r>
              <a:rPr lang="en-US" altLang="en-US" sz="3200" b="1" dirty="0">
                <a:solidFill>
                  <a:srgbClr val="FF0000"/>
                </a:solidFill>
              </a:rPr>
              <a:t>Romans 11:22</a:t>
            </a:r>
            <a:r>
              <a:rPr lang="en-US" altLang="en-US" sz="3200" dirty="0"/>
              <a:t>;</a:t>
            </a:r>
            <a:br>
              <a:rPr lang="en-US" altLang="en-US" sz="3200" dirty="0"/>
            </a:br>
            <a:r>
              <a:rPr lang="en-US" altLang="en-US" sz="3200" b="1" dirty="0">
                <a:solidFill>
                  <a:srgbClr val="FF0000"/>
                </a:solidFill>
              </a:rPr>
              <a:t>2 Corinthians 5:11</a:t>
            </a:r>
          </a:p>
          <a:p>
            <a:pPr marL="904875" lvl="2" indent="0" algn="ctr">
              <a:buNone/>
            </a:pPr>
            <a:r>
              <a:rPr lang="en-US" altLang="en-US" sz="3200" i="1" dirty="0">
                <a:latin typeface="Calibri" panose="020F0502020204030204" pitchFamily="34" charset="0"/>
                <a:ea typeface="Calibri" panose="020F0502020204030204" pitchFamily="34" charset="0"/>
                <a:cs typeface="Calibri" panose="020F0502020204030204" pitchFamily="34" charset="0"/>
              </a:rPr>
              <a:t>“Honor all people, love the brotherhood, fear God, honor the king.” </a:t>
            </a:r>
            <a:r>
              <a:rPr lang="en-US" alt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(1 Peter 2:17) </a:t>
            </a:r>
          </a:p>
          <a:p>
            <a:pPr lvl="2"/>
            <a:r>
              <a:rPr lang="en-US" altLang="en-US" sz="3200" dirty="0"/>
              <a:t>Work righteousness. </a:t>
            </a:r>
          </a:p>
          <a:p>
            <a:pPr marL="904875" lvl="2" indent="0" algn="ctr">
              <a:buNone/>
            </a:pPr>
            <a:r>
              <a:rPr lang="en-US" altLang="en-US" sz="3200" i="1" dirty="0">
                <a:latin typeface="Calibri" panose="020F0502020204030204" pitchFamily="34" charset="0"/>
                <a:ea typeface="Calibri" panose="020F0502020204030204" pitchFamily="34" charset="0"/>
                <a:cs typeface="Calibri" panose="020F0502020204030204" pitchFamily="34" charset="0"/>
              </a:rPr>
              <a:t>“Let my tongue sing of Your word, for all Your commandments are righteousness.” </a:t>
            </a:r>
            <a:br>
              <a:rPr lang="en-US" altLang="en-US" sz="3200" i="1" dirty="0">
                <a:latin typeface="Calibri" panose="020F0502020204030204" pitchFamily="34" charset="0"/>
                <a:ea typeface="Calibri" panose="020F0502020204030204" pitchFamily="34" charset="0"/>
                <a:cs typeface="Calibri" panose="020F0502020204030204" pitchFamily="34" charset="0"/>
              </a:rPr>
            </a:br>
            <a:r>
              <a:rPr lang="en-US" alt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(Psalm 119:172) </a:t>
            </a:r>
            <a:r>
              <a:rPr lang="en-US" altLang="en-US" sz="3200" dirty="0"/>
              <a:t>cf. </a:t>
            </a:r>
            <a:r>
              <a:rPr lang="en-US" altLang="en-US" sz="3200" b="1" dirty="0">
                <a:solidFill>
                  <a:srgbClr val="FF0000"/>
                </a:solidFill>
              </a:rPr>
              <a:t>Romans 10:1-10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Effect transition="in" filter="fade">
                                      <p:cBhvr>
                                        <p:cTn id="7" dur="1000"/>
                                        <p:tgtEl>
                                          <p:spTgt spid="14338">
                                            <p:txEl>
                                              <p:pRg st="1" end="1"/>
                                            </p:txEl>
                                          </p:spTgt>
                                        </p:tgtEl>
                                      </p:cBhvr>
                                    </p:animEffect>
                                    <p:anim calcmode="lin" valueType="num">
                                      <p:cBhvr>
                                        <p:cTn id="8" dur="10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3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8">
                                            <p:txEl>
                                              <p:pRg st="2" end="2"/>
                                            </p:txEl>
                                          </p:spTgt>
                                        </p:tgtEl>
                                        <p:attrNameLst>
                                          <p:attrName>style.visibility</p:attrName>
                                        </p:attrNameLst>
                                      </p:cBhvr>
                                      <p:to>
                                        <p:strVal val="visible"/>
                                      </p:to>
                                    </p:set>
                                    <p:animEffect transition="in" filter="fade">
                                      <p:cBhvr>
                                        <p:cTn id="14" dur="1000"/>
                                        <p:tgtEl>
                                          <p:spTgt spid="14338">
                                            <p:txEl>
                                              <p:pRg st="2" end="2"/>
                                            </p:txEl>
                                          </p:spTgt>
                                        </p:tgtEl>
                                      </p:cBhvr>
                                    </p:animEffect>
                                    <p:anim calcmode="lin" valueType="num">
                                      <p:cBhvr>
                                        <p:cTn id="15" dur="10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3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8">
                                            <p:txEl>
                                              <p:pRg st="3" end="3"/>
                                            </p:txEl>
                                          </p:spTgt>
                                        </p:tgtEl>
                                        <p:attrNameLst>
                                          <p:attrName>style.visibility</p:attrName>
                                        </p:attrNameLst>
                                      </p:cBhvr>
                                      <p:to>
                                        <p:strVal val="visible"/>
                                      </p:to>
                                    </p:set>
                                    <p:animEffect transition="in" filter="fade">
                                      <p:cBhvr>
                                        <p:cTn id="21" dur="1000"/>
                                        <p:tgtEl>
                                          <p:spTgt spid="14338">
                                            <p:txEl>
                                              <p:pRg st="3" end="3"/>
                                            </p:txEl>
                                          </p:spTgt>
                                        </p:tgtEl>
                                      </p:cBhvr>
                                    </p:animEffect>
                                    <p:anim calcmode="lin" valueType="num">
                                      <p:cBhvr>
                                        <p:cTn id="22" dur="10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3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8">
                                            <p:txEl>
                                              <p:pRg st="4" end="4"/>
                                            </p:txEl>
                                          </p:spTgt>
                                        </p:tgtEl>
                                        <p:attrNameLst>
                                          <p:attrName>style.visibility</p:attrName>
                                        </p:attrNameLst>
                                      </p:cBhvr>
                                      <p:to>
                                        <p:strVal val="visible"/>
                                      </p:to>
                                    </p:set>
                                    <p:animEffect transition="in" filter="fade">
                                      <p:cBhvr>
                                        <p:cTn id="28" dur="1000"/>
                                        <p:tgtEl>
                                          <p:spTgt spid="14338">
                                            <p:txEl>
                                              <p:pRg st="4" end="4"/>
                                            </p:txEl>
                                          </p:spTgt>
                                        </p:tgtEl>
                                      </p:cBhvr>
                                    </p:animEffect>
                                    <p:anim calcmode="lin" valueType="num">
                                      <p:cBhvr>
                                        <p:cTn id="29" dur="10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3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338">
                                            <p:txEl>
                                              <p:pRg st="5" end="5"/>
                                            </p:txEl>
                                          </p:spTgt>
                                        </p:tgtEl>
                                        <p:attrNameLst>
                                          <p:attrName>style.visibility</p:attrName>
                                        </p:attrNameLst>
                                      </p:cBhvr>
                                      <p:to>
                                        <p:strVal val="visible"/>
                                      </p:to>
                                    </p:set>
                                    <p:animEffect transition="in" filter="fade">
                                      <p:cBhvr>
                                        <p:cTn id="35" dur="1000"/>
                                        <p:tgtEl>
                                          <p:spTgt spid="14338">
                                            <p:txEl>
                                              <p:pRg st="5" end="5"/>
                                            </p:txEl>
                                          </p:spTgt>
                                        </p:tgtEl>
                                      </p:cBhvr>
                                    </p:animEffect>
                                    <p:anim calcmode="lin" valueType="num">
                                      <p:cBhvr>
                                        <p:cTn id="36" dur="1000" fill="hold"/>
                                        <p:tgtEl>
                                          <p:spTgt spid="1433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43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9C43BDB9-6A18-7C02-BA12-86FFE71554CB}"/>
              </a:ext>
            </a:extLst>
          </p:cNvPr>
          <p:cNvSpPr>
            <a:spLocks noGrp="1"/>
          </p:cNvSpPr>
          <p:nvPr>
            <p:ph idx="1"/>
          </p:nvPr>
        </p:nvSpPr>
        <p:spPr>
          <a:xfrm>
            <a:off x="304800" y="304800"/>
            <a:ext cx="8382000" cy="6003925"/>
          </a:xfrm>
        </p:spPr>
        <p:txBody>
          <a:bodyPr/>
          <a:lstStyle/>
          <a:p>
            <a:r>
              <a:rPr lang="en-US" altLang="en-US" sz="4000" dirty="0"/>
              <a:t>Peter’s sermon. </a:t>
            </a:r>
            <a:r>
              <a:rPr lang="en-US" altLang="en-US" sz="4000" b="1" dirty="0">
                <a:solidFill>
                  <a:srgbClr val="FF0000"/>
                </a:solidFill>
              </a:rPr>
              <a:t>Verses 34-43</a:t>
            </a:r>
            <a:endParaRPr lang="en-US" altLang="en-US" sz="4000" dirty="0"/>
          </a:p>
          <a:p>
            <a:pPr>
              <a:buFont typeface="Wingdings 2" panose="05020102010507070707" pitchFamily="18" charset="2"/>
              <a:buNone/>
            </a:pPr>
            <a:r>
              <a:rPr lang="en-US" altLang="en-US" sz="3600" dirty="0"/>
              <a:t>2. Salvation through Christ. </a:t>
            </a:r>
            <a:br>
              <a:rPr lang="en-US" altLang="en-US" sz="3600" dirty="0"/>
            </a:br>
            <a:r>
              <a:rPr lang="en-US" altLang="en-US" sz="3600" b="1" dirty="0">
                <a:solidFill>
                  <a:srgbClr val="FF0000"/>
                </a:solidFill>
              </a:rPr>
              <a:t>Verses 36-43</a:t>
            </a:r>
          </a:p>
          <a:p>
            <a:pPr lvl="2"/>
            <a:r>
              <a:rPr lang="en-US" altLang="en-US" sz="3200" dirty="0"/>
              <a:t>Anointed. cf. </a:t>
            </a:r>
            <a:r>
              <a:rPr lang="en-US" altLang="en-US" sz="3200" b="1" dirty="0">
                <a:solidFill>
                  <a:srgbClr val="FF0000"/>
                </a:solidFill>
              </a:rPr>
              <a:t>John 1:32-34</a:t>
            </a:r>
          </a:p>
          <a:p>
            <a:pPr lvl="2"/>
            <a:r>
              <a:rPr lang="en-US" altLang="en-US" sz="3200" dirty="0"/>
              <a:t>Killed. cf. </a:t>
            </a:r>
            <a:r>
              <a:rPr lang="en-US" altLang="en-US" sz="3200" b="1" dirty="0">
                <a:solidFill>
                  <a:srgbClr val="FF0000"/>
                </a:solidFill>
              </a:rPr>
              <a:t>Acts 2:36</a:t>
            </a:r>
            <a:r>
              <a:rPr lang="en-US" altLang="en-US" sz="3200" dirty="0"/>
              <a:t>; </a:t>
            </a:r>
            <a:r>
              <a:rPr lang="en-US" altLang="en-US" sz="3200" b="1" dirty="0">
                <a:solidFill>
                  <a:srgbClr val="FF0000"/>
                </a:solidFill>
              </a:rPr>
              <a:t>3:13-15</a:t>
            </a:r>
            <a:r>
              <a:rPr lang="en-US" altLang="en-US" sz="3200" dirty="0"/>
              <a:t>; </a:t>
            </a:r>
            <a:r>
              <a:rPr lang="en-US" altLang="en-US" sz="3200" b="1" dirty="0">
                <a:solidFill>
                  <a:srgbClr val="FF0000"/>
                </a:solidFill>
              </a:rPr>
              <a:t>4:10</a:t>
            </a:r>
            <a:r>
              <a:rPr lang="en-US" altLang="en-US" sz="3200" dirty="0"/>
              <a:t>; </a:t>
            </a:r>
            <a:r>
              <a:rPr lang="en-US" altLang="en-US" sz="3200" b="1" dirty="0">
                <a:solidFill>
                  <a:srgbClr val="FF0000"/>
                </a:solidFill>
              </a:rPr>
              <a:t>5:29</a:t>
            </a:r>
          </a:p>
          <a:p>
            <a:pPr lvl="2"/>
            <a:r>
              <a:rPr lang="en-US" altLang="en-US" sz="3200" dirty="0"/>
              <a:t>Raised. </a:t>
            </a:r>
            <a:r>
              <a:rPr lang="en-US" altLang="en-US" sz="3200" b="1" dirty="0">
                <a:solidFill>
                  <a:srgbClr val="FF0000"/>
                </a:solidFill>
              </a:rPr>
              <a:t>1 Corinthians 15:3-4</a:t>
            </a:r>
          </a:p>
          <a:p>
            <a:pPr lvl="2"/>
            <a:r>
              <a:rPr lang="en-US" altLang="en-US" sz="3200" dirty="0"/>
              <a:t>Judge. </a:t>
            </a:r>
            <a:r>
              <a:rPr lang="en-US" altLang="en-US" sz="3200" b="1" dirty="0">
                <a:solidFill>
                  <a:srgbClr val="FF0000"/>
                </a:solidFill>
              </a:rPr>
              <a:t>Acts 17:30-31</a:t>
            </a:r>
          </a:p>
          <a:p>
            <a:pPr lvl="2"/>
            <a:r>
              <a:rPr lang="en-US" altLang="en-US" sz="3200" dirty="0"/>
              <a:t>Fulfilled the prophecies. </a:t>
            </a:r>
            <a:r>
              <a:rPr lang="en-US" altLang="en-US" sz="3200" b="1" dirty="0">
                <a:solidFill>
                  <a:srgbClr val="FF0000"/>
                </a:solidFill>
              </a:rPr>
              <a:t>Luke 24:44</a:t>
            </a:r>
          </a:p>
          <a:p>
            <a:pPr lvl="2"/>
            <a:r>
              <a:rPr lang="en-US" altLang="en-US" sz="3200" dirty="0"/>
              <a:t>Offers remission. </a:t>
            </a:r>
            <a:r>
              <a:rPr lang="en-US" altLang="en-US" sz="3200" b="1" dirty="0">
                <a:solidFill>
                  <a:srgbClr val="FF0000"/>
                </a:solidFill>
              </a:rPr>
              <a:t>Acts 2:38</a:t>
            </a:r>
            <a:r>
              <a:rPr lang="en-US" altLang="en-US" sz="3200" dirty="0"/>
              <a:t>; </a:t>
            </a:r>
            <a:r>
              <a:rPr lang="en-US" altLang="en-US" sz="3200" b="1" dirty="0">
                <a:solidFill>
                  <a:srgbClr val="FF0000"/>
                </a:solidFill>
              </a:rPr>
              <a:t>13:38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Effect transition="in" filter="fade">
                                      <p:cBhvr>
                                        <p:cTn id="7" dur="1000"/>
                                        <p:tgtEl>
                                          <p:spTgt spid="15362">
                                            <p:txEl>
                                              <p:pRg st="1" end="1"/>
                                            </p:txEl>
                                          </p:spTgt>
                                        </p:tgtEl>
                                      </p:cBhvr>
                                    </p:animEffect>
                                    <p:anim calcmode="lin" valueType="num">
                                      <p:cBhvr>
                                        <p:cTn id="8" dur="10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2">
                                            <p:txEl>
                                              <p:pRg st="2" end="2"/>
                                            </p:txEl>
                                          </p:spTgt>
                                        </p:tgtEl>
                                        <p:attrNameLst>
                                          <p:attrName>style.visibility</p:attrName>
                                        </p:attrNameLst>
                                      </p:cBhvr>
                                      <p:to>
                                        <p:strVal val="visible"/>
                                      </p:to>
                                    </p:set>
                                    <p:animEffect transition="in" filter="fade">
                                      <p:cBhvr>
                                        <p:cTn id="14" dur="1000"/>
                                        <p:tgtEl>
                                          <p:spTgt spid="15362">
                                            <p:txEl>
                                              <p:pRg st="2" end="2"/>
                                            </p:txEl>
                                          </p:spTgt>
                                        </p:tgtEl>
                                      </p:cBhvr>
                                    </p:animEffect>
                                    <p:anim calcmode="lin" valueType="num">
                                      <p:cBhvr>
                                        <p:cTn id="15" dur="10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3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2">
                                            <p:txEl>
                                              <p:pRg st="3" end="3"/>
                                            </p:txEl>
                                          </p:spTgt>
                                        </p:tgtEl>
                                        <p:attrNameLst>
                                          <p:attrName>style.visibility</p:attrName>
                                        </p:attrNameLst>
                                      </p:cBhvr>
                                      <p:to>
                                        <p:strVal val="visible"/>
                                      </p:to>
                                    </p:set>
                                    <p:animEffect transition="in" filter="fade">
                                      <p:cBhvr>
                                        <p:cTn id="21" dur="1000"/>
                                        <p:tgtEl>
                                          <p:spTgt spid="15362">
                                            <p:txEl>
                                              <p:pRg st="3" end="3"/>
                                            </p:txEl>
                                          </p:spTgt>
                                        </p:tgtEl>
                                      </p:cBhvr>
                                    </p:animEffect>
                                    <p:anim calcmode="lin" valueType="num">
                                      <p:cBhvr>
                                        <p:cTn id="22" dur="10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3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2">
                                            <p:txEl>
                                              <p:pRg st="4" end="4"/>
                                            </p:txEl>
                                          </p:spTgt>
                                        </p:tgtEl>
                                        <p:attrNameLst>
                                          <p:attrName>style.visibility</p:attrName>
                                        </p:attrNameLst>
                                      </p:cBhvr>
                                      <p:to>
                                        <p:strVal val="visible"/>
                                      </p:to>
                                    </p:set>
                                    <p:animEffect transition="in" filter="fade">
                                      <p:cBhvr>
                                        <p:cTn id="28" dur="1000"/>
                                        <p:tgtEl>
                                          <p:spTgt spid="15362">
                                            <p:txEl>
                                              <p:pRg st="4" end="4"/>
                                            </p:txEl>
                                          </p:spTgt>
                                        </p:tgtEl>
                                      </p:cBhvr>
                                    </p:animEffect>
                                    <p:anim calcmode="lin" valueType="num">
                                      <p:cBhvr>
                                        <p:cTn id="29"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3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2">
                                            <p:txEl>
                                              <p:pRg st="5" end="5"/>
                                            </p:txEl>
                                          </p:spTgt>
                                        </p:tgtEl>
                                        <p:attrNameLst>
                                          <p:attrName>style.visibility</p:attrName>
                                        </p:attrNameLst>
                                      </p:cBhvr>
                                      <p:to>
                                        <p:strVal val="visible"/>
                                      </p:to>
                                    </p:set>
                                    <p:animEffect transition="in" filter="fade">
                                      <p:cBhvr>
                                        <p:cTn id="35" dur="1000"/>
                                        <p:tgtEl>
                                          <p:spTgt spid="15362">
                                            <p:txEl>
                                              <p:pRg st="5" end="5"/>
                                            </p:txEl>
                                          </p:spTgt>
                                        </p:tgtEl>
                                      </p:cBhvr>
                                    </p:animEffect>
                                    <p:anim calcmode="lin" valueType="num">
                                      <p:cBhvr>
                                        <p:cTn id="36" dur="10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53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362">
                                            <p:txEl>
                                              <p:pRg st="6" end="6"/>
                                            </p:txEl>
                                          </p:spTgt>
                                        </p:tgtEl>
                                        <p:attrNameLst>
                                          <p:attrName>style.visibility</p:attrName>
                                        </p:attrNameLst>
                                      </p:cBhvr>
                                      <p:to>
                                        <p:strVal val="visible"/>
                                      </p:to>
                                    </p:set>
                                    <p:animEffect transition="in" filter="fade">
                                      <p:cBhvr>
                                        <p:cTn id="42" dur="1000"/>
                                        <p:tgtEl>
                                          <p:spTgt spid="15362">
                                            <p:txEl>
                                              <p:pRg st="6" end="6"/>
                                            </p:txEl>
                                          </p:spTgt>
                                        </p:tgtEl>
                                      </p:cBhvr>
                                    </p:animEffect>
                                    <p:anim calcmode="lin" valueType="num">
                                      <p:cBhvr>
                                        <p:cTn id="43" dur="10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536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362">
                                            <p:txEl>
                                              <p:pRg st="7" end="7"/>
                                            </p:txEl>
                                          </p:spTgt>
                                        </p:tgtEl>
                                        <p:attrNameLst>
                                          <p:attrName>style.visibility</p:attrName>
                                        </p:attrNameLst>
                                      </p:cBhvr>
                                      <p:to>
                                        <p:strVal val="visible"/>
                                      </p:to>
                                    </p:set>
                                    <p:animEffect transition="in" filter="fade">
                                      <p:cBhvr>
                                        <p:cTn id="49" dur="1000"/>
                                        <p:tgtEl>
                                          <p:spTgt spid="15362">
                                            <p:txEl>
                                              <p:pRg st="7" end="7"/>
                                            </p:txEl>
                                          </p:spTgt>
                                        </p:tgtEl>
                                      </p:cBhvr>
                                    </p:animEffect>
                                    <p:anim calcmode="lin" valueType="num">
                                      <p:cBhvr>
                                        <p:cTn id="50" dur="1000" fill="hold"/>
                                        <p:tgtEl>
                                          <p:spTgt spid="1536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536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CA0FD198-C1CA-E0D7-175F-260BEE1C7131}"/>
              </a:ext>
            </a:extLst>
          </p:cNvPr>
          <p:cNvSpPr>
            <a:spLocks noGrp="1"/>
          </p:cNvSpPr>
          <p:nvPr>
            <p:ph idx="1"/>
          </p:nvPr>
        </p:nvSpPr>
        <p:spPr>
          <a:xfrm>
            <a:off x="457200" y="457200"/>
            <a:ext cx="8229600" cy="6019800"/>
          </a:xfrm>
        </p:spPr>
        <p:txBody>
          <a:bodyPr/>
          <a:lstStyle/>
          <a:p>
            <a:r>
              <a:rPr lang="en-US" altLang="en-US" sz="4000" dirty="0"/>
              <a:t>Peter’s sermon. </a:t>
            </a:r>
            <a:r>
              <a:rPr lang="en-US" altLang="en-US" sz="4000" b="1" dirty="0">
                <a:solidFill>
                  <a:srgbClr val="FF0000"/>
                </a:solidFill>
              </a:rPr>
              <a:t>Verses 34-43</a:t>
            </a:r>
            <a:endParaRPr lang="en-US" altLang="en-US" sz="3600" dirty="0"/>
          </a:p>
          <a:p>
            <a:pPr>
              <a:buFont typeface="Wingdings 2" panose="05020102010507070707" pitchFamily="18" charset="2"/>
              <a:buNone/>
            </a:pPr>
            <a:r>
              <a:rPr lang="en-US" altLang="en-US" sz="3600" dirty="0"/>
              <a:t>3. What man must do. </a:t>
            </a:r>
          </a:p>
          <a:p>
            <a:pPr lvl="2"/>
            <a:r>
              <a:rPr lang="en-US" altLang="en-US" sz="3600" dirty="0"/>
              <a:t>Hear words. </a:t>
            </a:r>
            <a:r>
              <a:rPr lang="en-US" altLang="en-US" sz="3600" b="1" dirty="0">
                <a:solidFill>
                  <a:srgbClr val="FF0000"/>
                </a:solidFill>
              </a:rPr>
              <a:t>Acts 10:22</a:t>
            </a:r>
            <a:r>
              <a:rPr lang="en-US" altLang="en-US" sz="3600" dirty="0"/>
              <a:t>; </a:t>
            </a:r>
            <a:r>
              <a:rPr lang="en-US" altLang="en-US" sz="3600" b="1" dirty="0">
                <a:solidFill>
                  <a:srgbClr val="FF0000"/>
                </a:solidFill>
              </a:rPr>
              <a:t>11:13-14</a:t>
            </a:r>
          </a:p>
          <a:p>
            <a:pPr lvl="2"/>
            <a:r>
              <a:rPr lang="en-US" altLang="en-US" sz="3600" dirty="0"/>
              <a:t>Believe in Christ. </a:t>
            </a:r>
            <a:br>
              <a:rPr lang="en-US" altLang="en-US" sz="3600" dirty="0"/>
            </a:br>
            <a:r>
              <a:rPr lang="en-US" altLang="en-US" sz="3600" dirty="0"/>
              <a:t>cf. </a:t>
            </a:r>
            <a:r>
              <a:rPr lang="en-US" altLang="en-US" sz="3600" b="1" dirty="0">
                <a:solidFill>
                  <a:srgbClr val="FF0000"/>
                </a:solidFill>
              </a:rPr>
              <a:t>Acts 10:43</a:t>
            </a:r>
          </a:p>
          <a:p>
            <a:pPr lvl="2"/>
            <a:r>
              <a:rPr lang="en-US" altLang="en-US" sz="3600" dirty="0"/>
              <a:t>Repent. </a:t>
            </a:r>
            <a:r>
              <a:rPr lang="en-US" altLang="en-US" sz="3600" b="1" dirty="0">
                <a:solidFill>
                  <a:srgbClr val="FF0000"/>
                </a:solidFill>
              </a:rPr>
              <a:t>Acts 11:18</a:t>
            </a:r>
          </a:p>
          <a:p>
            <a:pPr lvl="2"/>
            <a:r>
              <a:rPr lang="en-US" altLang="en-US" sz="3600" dirty="0"/>
              <a:t>Be baptized. </a:t>
            </a:r>
            <a:r>
              <a:rPr lang="en-US" altLang="en-US" sz="3600" b="1" dirty="0">
                <a:solidFill>
                  <a:srgbClr val="FF0000"/>
                </a:solidFill>
              </a:rPr>
              <a:t>Acts 10:48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2" end="2"/>
                                            </p:txEl>
                                          </p:spTgt>
                                        </p:tgtEl>
                                        <p:attrNameLst>
                                          <p:attrName>style.visibility</p:attrName>
                                        </p:attrNameLst>
                                      </p:cBhvr>
                                      <p:to>
                                        <p:strVal val="visible"/>
                                      </p:to>
                                    </p:set>
                                    <p:animEffect transition="in" filter="fade">
                                      <p:cBhvr>
                                        <p:cTn id="14" dur="1000"/>
                                        <p:tgtEl>
                                          <p:spTgt spid="16386">
                                            <p:txEl>
                                              <p:pRg st="2" end="2"/>
                                            </p:txEl>
                                          </p:spTgt>
                                        </p:tgtEl>
                                      </p:cBhvr>
                                    </p:animEffect>
                                    <p:anim calcmode="lin" valueType="num">
                                      <p:cBhvr>
                                        <p:cTn id="15"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6">
                                            <p:txEl>
                                              <p:pRg st="3" end="3"/>
                                            </p:txEl>
                                          </p:spTgt>
                                        </p:tgtEl>
                                        <p:attrNameLst>
                                          <p:attrName>style.visibility</p:attrName>
                                        </p:attrNameLst>
                                      </p:cBhvr>
                                      <p:to>
                                        <p:strVal val="visible"/>
                                      </p:to>
                                    </p:set>
                                    <p:animEffect transition="in" filter="fade">
                                      <p:cBhvr>
                                        <p:cTn id="21" dur="1000"/>
                                        <p:tgtEl>
                                          <p:spTgt spid="16386">
                                            <p:txEl>
                                              <p:pRg st="3" end="3"/>
                                            </p:txEl>
                                          </p:spTgt>
                                        </p:tgtEl>
                                      </p:cBhvr>
                                    </p:animEffect>
                                    <p:anim calcmode="lin" valueType="num">
                                      <p:cBhvr>
                                        <p:cTn id="22"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6">
                                            <p:txEl>
                                              <p:pRg st="4" end="4"/>
                                            </p:txEl>
                                          </p:spTgt>
                                        </p:tgtEl>
                                        <p:attrNameLst>
                                          <p:attrName>style.visibility</p:attrName>
                                        </p:attrNameLst>
                                      </p:cBhvr>
                                      <p:to>
                                        <p:strVal val="visible"/>
                                      </p:to>
                                    </p:set>
                                    <p:animEffect transition="in" filter="fade">
                                      <p:cBhvr>
                                        <p:cTn id="28" dur="1000"/>
                                        <p:tgtEl>
                                          <p:spTgt spid="16386">
                                            <p:txEl>
                                              <p:pRg st="4" end="4"/>
                                            </p:txEl>
                                          </p:spTgt>
                                        </p:tgtEl>
                                      </p:cBhvr>
                                    </p:animEffect>
                                    <p:anim calcmode="lin" valueType="num">
                                      <p:cBhvr>
                                        <p:cTn id="29"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86">
                                            <p:txEl>
                                              <p:pRg st="5" end="5"/>
                                            </p:txEl>
                                          </p:spTgt>
                                        </p:tgtEl>
                                        <p:attrNameLst>
                                          <p:attrName>style.visibility</p:attrName>
                                        </p:attrNameLst>
                                      </p:cBhvr>
                                      <p:to>
                                        <p:strVal val="visible"/>
                                      </p:to>
                                    </p:set>
                                    <p:animEffect transition="in" filter="fade">
                                      <p:cBhvr>
                                        <p:cTn id="35" dur="1000"/>
                                        <p:tgtEl>
                                          <p:spTgt spid="16386">
                                            <p:txEl>
                                              <p:pRg st="5" end="5"/>
                                            </p:txEl>
                                          </p:spTgt>
                                        </p:tgtEl>
                                      </p:cBhvr>
                                    </p:animEffect>
                                    <p:anim calcmode="lin" valueType="num">
                                      <p:cBhvr>
                                        <p:cTn id="36"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FA37-4F39-43AC-4ED2-7853255D4E9C}"/>
              </a:ext>
            </a:extLst>
          </p:cNvPr>
          <p:cNvSpPr>
            <a:spLocks noGrp="1"/>
          </p:cNvSpPr>
          <p:nvPr>
            <p:ph type="title"/>
          </p:nvPr>
        </p:nvSpPr>
        <p:spPr/>
        <p:txBody>
          <a:bodyPr/>
          <a:lstStyle/>
          <a:p>
            <a:pPr fontAlgn="auto">
              <a:spcAft>
                <a:spcPts val="0"/>
              </a:spcAft>
              <a:defRPr/>
            </a:pPr>
            <a:r>
              <a:rPr lang="en-US" dirty="0"/>
              <a:t>Miracle # 4</a:t>
            </a:r>
          </a:p>
        </p:txBody>
      </p:sp>
      <p:sp>
        <p:nvSpPr>
          <p:cNvPr id="17411" name="Content Placeholder 2">
            <a:extLst>
              <a:ext uri="{FF2B5EF4-FFF2-40B4-BE49-F238E27FC236}">
                <a16:creationId xmlns:a16="http://schemas.microsoft.com/office/drawing/2014/main" id="{57BB95AF-8840-E278-0536-D59A16ADC952}"/>
              </a:ext>
            </a:extLst>
          </p:cNvPr>
          <p:cNvSpPr>
            <a:spLocks noGrp="1"/>
          </p:cNvSpPr>
          <p:nvPr>
            <p:ph idx="1"/>
          </p:nvPr>
        </p:nvSpPr>
        <p:spPr>
          <a:xfrm>
            <a:off x="304800" y="1295400"/>
            <a:ext cx="8458200" cy="5334000"/>
          </a:xfrm>
        </p:spPr>
        <p:txBody>
          <a:bodyPr/>
          <a:lstStyle/>
          <a:p>
            <a:r>
              <a:rPr lang="en-US" altLang="en-US" sz="3600" dirty="0"/>
              <a:t>Holy Spirit fell upon them. </a:t>
            </a:r>
            <a:br>
              <a:rPr lang="en-US" altLang="en-US" sz="3600" dirty="0"/>
            </a:br>
            <a:r>
              <a:rPr lang="en-US" altLang="en-US" sz="3600" b="1" dirty="0">
                <a:solidFill>
                  <a:srgbClr val="FF0000"/>
                </a:solidFill>
              </a:rPr>
              <a:t>Acts 10:44</a:t>
            </a:r>
            <a:r>
              <a:rPr lang="en-US" altLang="en-US" sz="3600" dirty="0"/>
              <a:t>; </a:t>
            </a:r>
            <a:r>
              <a:rPr lang="en-US" altLang="en-US" sz="3600" b="1" dirty="0">
                <a:solidFill>
                  <a:srgbClr val="FF0000"/>
                </a:solidFill>
              </a:rPr>
              <a:t>11:15</a:t>
            </a:r>
          </a:p>
          <a:p>
            <a:pPr lvl="1"/>
            <a:r>
              <a:rPr lang="en-US" altLang="en-US" sz="3200" dirty="0"/>
              <a:t>Not to save. </a:t>
            </a:r>
            <a:r>
              <a:rPr lang="en-US" altLang="en-US" sz="3200" b="1" dirty="0">
                <a:solidFill>
                  <a:srgbClr val="FF0000"/>
                </a:solidFill>
              </a:rPr>
              <a:t>Acts 11:13-14</a:t>
            </a:r>
          </a:p>
          <a:p>
            <a:pPr lvl="1"/>
            <a:r>
              <a:rPr lang="en-US" altLang="en-US" sz="3200" dirty="0"/>
              <a:t>Not to give faith. </a:t>
            </a:r>
            <a:r>
              <a:rPr lang="en-US" altLang="en-US" sz="3200" b="1" dirty="0">
                <a:solidFill>
                  <a:srgbClr val="FF0000"/>
                </a:solidFill>
              </a:rPr>
              <a:t>Acts 15:7</a:t>
            </a:r>
          </a:p>
          <a:p>
            <a:pPr lvl="1"/>
            <a:r>
              <a:rPr lang="en-US" altLang="en-US" sz="3200" dirty="0"/>
              <a:t>Not to purify heart. </a:t>
            </a:r>
            <a:r>
              <a:rPr lang="en-US" altLang="en-US" sz="3200" b="1" dirty="0">
                <a:solidFill>
                  <a:srgbClr val="FF0000"/>
                </a:solidFill>
              </a:rPr>
              <a:t>Acts 15:9</a:t>
            </a:r>
            <a:r>
              <a:rPr lang="en-US" altLang="en-US" sz="3200" dirty="0"/>
              <a:t>; </a:t>
            </a:r>
            <a:br>
              <a:rPr lang="en-US" altLang="en-US" sz="3200" dirty="0"/>
            </a:br>
            <a:r>
              <a:rPr lang="en-US" altLang="en-US" sz="3200" b="1" dirty="0">
                <a:solidFill>
                  <a:srgbClr val="FF0000"/>
                </a:solidFill>
              </a:rPr>
              <a:t>Romans 10:17</a:t>
            </a:r>
          </a:p>
          <a:p>
            <a:pPr lvl="1"/>
            <a:r>
              <a:rPr lang="en-US" altLang="en-US" sz="3200" dirty="0"/>
              <a:t>Not to give remission. </a:t>
            </a:r>
            <a:r>
              <a:rPr lang="en-US" altLang="en-US" sz="3200" b="1" dirty="0">
                <a:solidFill>
                  <a:srgbClr val="FF0000"/>
                </a:solidFill>
              </a:rPr>
              <a:t>Acts 10:43</a:t>
            </a:r>
          </a:p>
          <a:p>
            <a:pPr lvl="1"/>
            <a:r>
              <a:rPr lang="en-US" altLang="en-US" sz="3200" dirty="0"/>
              <a:t>Not to purify soul. </a:t>
            </a:r>
            <a:r>
              <a:rPr lang="en-US" altLang="en-US" sz="3200" b="1" dirty="0">
                <a:solidFill>
                  <a:srgbClr val="FF0000"/>
                </a:solidFill>
              </a:rPr>
              <a:t>1 Peter 1:22</a:t>
            </a:r>
          </a:p>
          <a:p>
            <a:pPr lvl="1"/>
            <a:r>
              <a:rPr lang="en-US" altLang="en-US" sz="3200" dirty="0"/>
              <a:t>Not to sanctify. </a:t>
            </a:r>
            <a:r>
              <a:rPr lang="en-US" altLang="en-US" sz="3200" b="1" dirty="0">
                <a:solidFill>
                  <a:srgbClr val="FF0000"/>
                </a:solidFill>
              </a:rPr>
              <a:t>John 17:17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fade">
                                      <p:cBhvr>
                                        <p:cTn id="28" dur="1000"/>
                                        <p:tgtEl>
                                          <p:spTgt spid="17411">
                                            <p:txEl>
                                              <p:pRg st="3" end="3"/>
                                            </p:txEl>
                                          </p:spTgt>
                                        </p:tgtEl>
                                      </p:cBhvr>
                                    </p:animEffect>
                                    <p:anim calcmode="lin" valueType="num">
                                      <p:cBhvr>
                                        <p:cTn id="29"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Effect transition="in" filter="fade">
                                      <p:cBhvr>
                                        <p:cTn id="35" dur="1000"/>
                                        <p:tgtEl>
                                          <p:spTgt spid="17411">
                                            <p:txEl>
                                              <p:pRg st="4" end="4"/>
                                            </p:txEl>
                                          </p:spTgt>
                                        </p:tgtEl>
                                      </p:cBhvr>
                                    </p:animEffect>
                                    <p:anim calcmode="lin" valueType="num">
                                      <p:cBhvr>
                                        <p:cTn id="36"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411">
                                            <p:txEl>
                                              <p:pRg st="5" end="5"/>
                                            </p:txEl>
                                          </p:spTgt>
                                        </p:tgtEl>
                                        <p:attrNameLst>
                                          <p:attrName>style.visibility</p:attrName>
                                        </p:attrNameLst>
                                      </p:cBhvr>
                                      <p:to>
                                        <p:strVal val="visible"/>
                                      </p:to>
                                    </p:set>
                                    <p:animEffect transition="in" filter="fade">
                                      <p:cBhvr>
                                        <p:cTn id="42" dur="1000"/>
                                        <p:tgtEl>
                                          <p:spTgt spid="17411">
                                            <p:txEl>
                                              <p:pRg st="5" end="5"/>
                                            </p:txEl>
                                          </p:spTgt>
                                        </p:tgtEl>
                                      </p:cBhvr>
                                    </p:animEffect>
                                    <p:anim calcmode="lin" valueType="num">
                                      <p:cBhvr>
                                        <p:cTn id="43"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411">
                                            <p:txEl>
                                              <p:pRg st="6" end="6"/>
                                            </p:txEl>
                                          </p:spTgt>
                                        </p:tgtEl>
                                        <p:attrNameLst>
                                          <p:attrName>style.visibility</p:attrName>
                                        </p:attrNameLst>
                                      </p:cBhvr>
                                      <p:to>
                                        <p:strVal val="visible"/>
                                      </p:to>
                                    </p:set>
                                    <p:animEffect transition="in" filter="fade">
                                      <p:cBhvr>
                                        <p:cTn id="49" dur="1000"/>
                                        <p:tgtEl>
                                          <p:spTgt spid="17411">
                                            <p:txEl>
                                              <p:pRg st="6" end="6"/>
                                            </p:txEl>
                                          </p:spTgt>
                                        </p:tgtEl>
                                      </p:cBhvr>
                                    </p:animEffect>
                                    <p:anim calcmode="lin" valueType="num">
                                      <p:cBhvr>
                                        <p:cTn id="50"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ick to View">
            <a:extLst>
              <a:ext uri="{FF2B5EF4-FFF2-40B4-BE49-F238E27FC236}">
                <a16:creationId xmlns:a16="http://schemas.microsoft.com/office/drawing/2014/main" id="{67FAE982-0198-151F-CA94-13485FADC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013" y="0"/>
            <a:ext cx="41179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DB95-661B-C794-41CC-C748285E9659}"/>
              </a:ext>
            </a:extLst>
          </p:cNvPr>
          <p:cNvSpPr>
            <a:spLocks noGrp="1"/>
          </p:cNvSpPr>
          <p:nvPr>
            <p:ph type="title"/>
          </p:nvPr>
        </p:nvSpPr>
        <p:spPr/>
        <p:txBody>
          <a:bodyPr/>
          <a:lstStyle/>
          <a:p>
            <a:pPr fontAlgn="auto">
              <a:spcAft>
                <a:spcPts val="0"/>
              </a:spcAft>
              <a:defRPr/>
            </a:pPr>
            <a:r>
              <a:rPr lang="en-US" dirty="0"/>
              <a:t>Miracle # 4</a:t>
            </a:r>
          </a:p>
        </p:txBody>
      </p:sp>
      <p:sp>
        <p:nvSpPr>
          <p:cNvPr id="18435" name="Content Placeholder 2">
            <a:extLst>
              <a:ext uri="{FF2B5EF4-FFF2-40B4-BE49-F238E27FC236}">
                <a16:creationId xmlns:a16="http://schemas.microsoft.com/office/drawing/2014/main" id="{5DD1D4C3-D8B6-5AFD-43B2-9F9516D8CF98}"/>
              </a:ext>
            </a:extLst>
          </p:cNvPr>
          <p:cNvSpPr>
            <a:spLocks noGrp="1"/>
          </p:cNvSpPr>
          <p:nvPr>
            <p:ph idx="1"/>
          </p:nvPr>
        </p:nvSpPr>
        <p:spPr/>
        <p:txBody>
          <a:bodyPr/>
          <a:lstStyle/>
          <a:p>
            <a:r>
              <a:rPr lang="en-US" altLang="en-US" sz="4000" dirty="0"/>
              <a:t>Holy Spirit fell upon them. </a:t>
            </a:r>
            <a:br>
              <a:rPr lang="en-US" altLang="en-US" sz="4000" dirty="0"/>
            </a:br>
            <a:r>
              <a:rPr lang="en-US" altLang="en-US" sz="4000" b="1" dirty="0">
                <a:solidFill>
                  <a:srgbClr val="FF0000"/>
                </a:solidFill>
              </a:rPr>
              <a:t>Acts 10:44</a:t>
            </a:r>
            <a:r>
              <a:rPr lang="en-US" altLang="en-US" sz="4000" dirty="0"/>
              <a:t>; </a:t>
            </a:r>
            <a:r>
              <a:rPr lang="en-US" altLang="en-US" sz="4000" b="1" dirty="0">
                <a:solidFill>
                  <a:srgbClr val="FF0000"/>
                </a:solidFill>
              </a:rPr>
              <a:t>11:15</a:t>
            </a:r>
          </a:p>
          <a:p>
            <a:pPr lvl="1"/>
            <a:r>
              <a:rPr lang="en-US" altLang="en-US" sz="3600" dirty="0"/>
              <a:t>To convince Jewish brethren. </a:t>
            </a:r>
            <a:br>
              <a:rPr lang="en-US" altLang="en-US" sz="3600" dirty="0"/>
            </a:br>
            <a:r>
              <a:rPr lang="en-US" altLang="en-US" sz="3600" b="1" dirty="0">
                <a:solidFill>
                  <a:srgbClr val="FF0000"/>
                </a:solidFill>
              </a:rPr>
              <a:t>Acts 10:44-47</a:t>
            </a:r>
          </a:p>
          <a:p>
            <a:pPr lvl="1"/>
            <a:r>
              <a:rPr lang="en-US" altLang="en-US" sz="3600" dirty="0"/>
              <a:t>Others at Jerusalem. </a:t>
            </a:r>
            <a:r>
              <a:rPr lang="en-US" altLang="en-US" sz="3600" b="1" dirty="0">
                <a:solidFill>
                  <a:srgbClr val="FF0000"/>
                </a:solidFill>
              </a:rPr>
              <a:t>Acts 11:15-18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1000"/>
                                        <p:tgtEl>
                                          <p:spTgt spid="18435">
                                            <p:txEl>
                                              <p:pRg st="2" end="2"/>
                                            </p:txEl>
                                          </p:spTgt>
                                        </p:tgtEl>
                                      </p:cBhvr>
                                    </p:animEffect>
                                    <p:anim calcmode="lin" valueType="num">
                                      <p:cBhvr>
                                        <p:cTn id="2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2F8B3305-177F-EB74-F459-208EF952950C}"/>
              </a:ext>
            </a:extLst>
          </p:cNvPr>
          <p:cNvSpPr>
            <a:spLocks noGrp="1"/>
          </p:cNvSpPr>
          <p:nvPr>
            <p:ph idx="1"/>
          </p:nvPr>
        </p:nvSpPr>
        <p:spPr>
          <a:xfrm>
            <a:off x="457200" y="457200"/>
            <a:ext cx="8229600" cy="5943600"/>
          </a:xfrm>
        </p:spPr>
        <p:txBody>
          <a:bodyPr/>
          <a:lstStyle/>
          <a:p>
            <a:r>
              <a:rPr lang="en-US" altLang="en-US" sz="4000" dirty="0"/>
              <a:t>Peter’s sermon to Cornelius is the same sermon to all. </a:t>
            </a:r>
            <a:br>
              <a:rPr lang="en-US" altLang="en-US" sz="4000" dirty="0"/>
            </a:br>
            <a:r>
              <a:rPr lang="en-US" altLang="en-US" sz="4000" b="1" dirty="0">
                <a:solidFill>
                  <a:srgbClr val="FF0000"/>
                </a:solidFill>
              </a:rPr>
              <a:t>Verses 34-43</a:t>
            </a:r>
            <a:endParaRPr lang="en-US" altLang="en-US" sz="4000" dirty="0"/>
          </a:p>
          <a:p>
            <a:pPr lvl="1"/>
            <a:r>
              <a:rPr lang="en-US" altLang="en-US" sz="3600" dirty="0"/>
              <a:t>What man must do. </a:t>
            </a:r>
          </a:p>
          <a:p>
            <a:pPr lvl="2"/>
            <a:r>
              <a:rPr lang="en-US" altLang="en-US" sz="3600" dirty="0"/>
              <a:t>Hear words. </a:t>
            </a:r>
            <a:r>
              <a:rPr lang="en-US" altLang="en-US" sz="3600" b="1" dirty="0">
                <a:solidFill>
                  <a:srgbClr val="FF0000"/>
                </a:solidFill>
              </a:rPr>
              <a:t>Acts 10:22</a:t>
            </a:r>
            <a:r>
              <a:rPr lang="en-US" altLang="en-US" sz="3600" dirty="0"/>
              <a:t>; </a:t>
            </a:r>
            <a:r>
              <a:rPr lang="en-US" altLang="en-US" sz="3600" b="1" dirty="0">
                <a:solidFill>
                  <a:srgbClr val="FF0000"/>
                </a:solidFill>
              </a:rPr>
              <a:t>11:13-14</a:t>
            </a:r>
          </a:p>
          <a:p>
            <a:pPr lvl="2"/>
            <a:r>
              <a:rPr lang="en-US" altLang="en-US" sz="3600" dirty="0"/>
              <a:t>Believe in Christ. cf. </a:t>
            </a:r>
            <a:r>
              <a:rPr lang="en-US" altLang="en-US" sz="3600" b="1" dirty="0">
                <a:solidFill>
                  <a:srgbClr val="FF0000"/>
                </a:solidFill>
              </a:rPr>
              <a:t>Acts 10:43</a:t>
            </a:r>
          </a:p>
          <a:p>
            <a:pPr lvl="2"/>
            <a:r>
              <a:rPr lang="en-US" altLang="en-US" sz="3600" dirty="0"/>
              <a:t>Repent. </a:t>
            </a:r>
            <a:r>
              <a:rPr lang="en-US" altLang="en-US" sz="3600" b="1" dirty="0">
                <a:solidFill>
                  <a:srgbClr val="FF0000"/>
                </a:solidFill>
              </a:rPr>
              <a:t>Acts 11:18</a:t>
            </a:r>
          </a:p>
          <a:p>
            <a:pPr lvl="2"/>
            <a:r>
              <a:rPr lang="en-US" altLang="en-US" sz="3600" dirty="0"/>
              <a:t>Be baptized. </a:t>
            </a:r>
            <a:r>
              <a:rPr lang="en-US" altLang="en-US" sz="3600" b="1" dirty="0">
                <a:solidFill>
                  <a:srgbClr val="FF0000"/>
                </a:solidFill>
              </a:rPr>
              <a:t>Acts 10:48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fade">
                                      <p:cBhvr>
                                        <p:cTn id="7" dur="1000"/>
                                        <p:tgtEl>
                                          <p:spTgt spid="19458">
                                            <p:txEl>
                                              <p:pRg st="1" end="1"/>
                                            </p:txEl>
                                          </p:spTgt>
                                        </p:tgtEl>
                                      </p:cBhvr>
                                    </p:animEffect>
                                    <p:anim calcmode="lin" valueType="num">
                                      <p:cBhvr>
                                        <p:cTn id="8" dur="10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94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58">
                                            <p:txEl>
                                              <p:pRg st="2" end="2"/>
                                            </p:txEl>
                                          </p:spTgt>
                                        </p:tgtEl>
                                        <p:attrNameLst>
                                          <p:attrName>style.visibility</p:attrName>
                                        </p:attrNameLst>
                                      </p:cBhvr>
                                      <p:to>
                                        <p:strVal val="visible"/>
                                      </p:to>
                                    </p:set>
                                    <p:animEffect transition="in" filter="fade">
                                      <p:cBhvr>
                                        <p:cTn id="14" dur="1000"/>
                                        <p:tgtEl>
                                          <p:spTgt spid="19458">
                                            <p:txEl>
                                              <p:pRg st="2" end="2"/>
                                            </p:txEl>
                                          </p:spTgt>
                                        </p:tgtEl>
                                      </p:cBhvr>
                                    </p:animEffect>
                                    <p:anim calcmode="lin" valueType="num">
                                      <p:cBhvr>
                                        <p:cTn id="15"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458">
                                            <p:txEl>
                                              <p:pRg st="3" end="3"/>
                                            </p:txEl>
                                          </p:spTgt>
                                        </p:tgtEl>
                                        <p:attrNameLst>
                                          <p:attrName>style.visibility</p:attrName>
                                        </p:attrNameLst>
                                      </p:cBhvr>
                                      <p:to>
                                        <p:strVal val="visible"/>
                                      </p:to>
                                    </p:set>
                                    <p:animEffect transition="in" filter="fade">
                                      <p:cBhvr>
                                        <p:cTn id="21" dur="1000"/>
                                        <p:tgtEl>
                                          <p:spTgt spid="19458">
                                            <p:txEl>
                                              <p:pRg st="3" end="3"/>
                                            </p:txEl>
                                          </p:spTgt>
                                        </p:tgtEl>
                                      </p:cBhvr>
                                    </p:animEffect>
                                    <p:anim calcmode="lin" valueType="num">
                                      <p:cBhvr>
                                        <p:cTn id="22" dur="10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94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458">
                                            <p:txEl>
                                              <p:pRg st="4" end="4"/>
                                            </p:txEl>
                                          </p:spTgt>
                                        </p:tgtEl>
                                        <p:attrNameLst>
                                          <p:attrName>style.visibility</p:attrName>
                                        </p:attrNameLst>
                                      </p:cBhvr>
                                      <p:to>
                                        <p:strVal val="visible"/>
                                      </p:to>
                                    </p:set>
                                    <p:animEffect transition="in" filter="fade">
                                      <p:cBhvr>
                                        <p:cTn id="28" dur="1000"/>
                                        <p:tgtEl>
                                          <p:spTgt spid="19458">
                                            <p:txEl>
                                              <p:pRg st="4" end="4"/>
                                            </p:txEl>
                                          </p:spTgt>
                                        </p:tgtEl>
                                      </p:cBhvr>
                                    </p:animEffect>
                                    <p:anim calcmode="lin" valueType="num">
                                      <p:cBhvr>
                                        <p:cTn id="29" dur="10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94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458">
                                            <p:txEl>
                                              <p:pRg st="5" end="5"/>
                                            </p:txEl>
                                          </p:spTgt>
                                        </p:tgtEl>
                                        <p:attrNameLst>
                                          <p:attrName>style.visibility</p:attrName>
                                        </p:attrNameLst>
                                      </p:cBhvr>
                                      <p:to>
                                        <p:strVal val="visible"/>
                                      </p:to>
                                    </p:set>
                                    <p:animEffect transition="in" filter="fade">
                                      <p:cBhvr>
                                        <p:cTn id="35" dur="1000"/>
                                        <p:tgtEl>
                                          <p:spTgt spid="19458">
                                            <p:txEl>
                                              <p:pRg st="5" end="5"/>
                                            </p:txEl>
                                          </p:spTgt>
                                        </p:tgtEl>
                                      </p:cBhvr>
                                    </p:animEffect>
                                    <p:anim calcmode="lin" valueType="num">
                                      <p:cBhvr>
                                        <p:cTn id="36" dur="10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945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0AC36AF-0A4A-56F3-3958-CC6367E556D7}"/>
              </a:ext>
            </a:extLst>
          </p:cNvPr>
          <p:cNvSpPr>
            <a:spLocks noGrp="1" noChangeArrowheads="1"/>
          </p:cNvSpPr>
          <p:nvPr>
            <p:ph type="title"/>
          </p:nvPr>
        </p:nvSpPr>
        <p:spPr>
          <a:xfrm>
            <a:off x="457200" y="0"/>
            <a:ext cx="8229600" cy="1295400"/>
          </a:xfrm>
          <a:solidFill>
            <a:schemeClr val="bg2"/>
          </a:solidFill>
          <a:effectLst>
            <a:outerShdw dist="35921" dir="2700000" algn="ctr" rotWithShape="0">
              <a:schemeClr val="tx1"/>
            </a:outerShdw>
          </a:effectLst>
        </p:spPr>
        <p:txBody>
          <a:bodyPr/>
          <a:lstStyle/>
          <a:p>
            <a:pPr fontAlgn="auto">
              <a:spcAft>
                <a:spcPts val="0"/>
              </a:spcAft>
              <a:defRPr/>
            </a:pPr>
            <a:r>
              <a:rPr lang="en-US" u="sng" dirty="0">
                <a:solidFill>
                  <a:srgbClr val="FFFFFF"/>
                </a:solidFill>
                <a:effectLst/>
              </a:rPr>
              <a:t>Cornelius</a:t>
            </a:r>
            <a:r>
              <a:rPr lang="en-US" dirty="0">
                <a:solidFill>
                  <a:srgbClr val="FFFFFF"/>
                </a:solidFill>
                <a:effectLst>
                  <a:outerShdw blurRad="38100" dist="38100" dir="2700000" algn="tl">
                    <a:srgbClr val="000000">
                      <a:alpha val="43137"/>
                    </a:srgbClr>
                  </a:outerShdw>
                </a:effectLst>
              </a:rPr>
              <a:t>: Lost Moral Man</a:t>
            </a:r>
            <a:r>
              <a:rPr lang="en-US" sz="3600" i="1" dirty="0">
                <a:solidFill>
                  <a:srgbClr val="FFFFFF"/>
                </a:solidFill>
                <a:effectLst>
                  <a:outerShdw blurRad="38100" dist="38100" dir="2700000" algn="tl">
                    <a:srgbClr val="000000">
                      <a:alpha val="43137"/>
                    </a:srgbClr>
                  </a:outerShdw>
                </a:effectLst>
              </a:rPr>
              <a:t> </a:t>
            </a:r>
            <a:br>
              <a:rPr lang="en-US" sz="3600" b="0" i="1" dirty="0">
                <a:solidFill>
                  <a:srgbClr val="FFFFFF"/>
                </a:solidFill>
                <a:effectLst>
                  <a:outerShdw blurRad="38100" dist="38100" dir="2700000" algn="tl">
                    <a:srgbClr val="000000">
                      <a:alpha val="43137"/>
                    </a:srgbClr>
                  </a:outerShdw>
                </a:effectLst>
              </a:rPr>
            </a:br>
            <a:r>
              <a:rPr lang="en-US" sz="3600" dirty="0">
                <a:solidFill>
                  <a:srgbClr val="FF0000"/>
                </a:solidFill>
                <a:effectLst>
                  <a:outerShdw blurRad="38100" dist="38100" dir="2700000" algn="tl">
                    <a:srgbClr val="000000">
                      <a:alpha val="43137"/>
                    </a:srgbClr>
                  </a:outerShdw>
                </a:effectLst>
              </a:rPr>
              <a:t>Acts 10:1-2, 22</a:t>
            </a:r>
            <a:r>
              <a:rPr lang="en-US" sz="3600" b="0" dirty="0">
                <a:solidFill>
                  <a:schemeClr val="tx1"/>
                </a:solidFill>
                <a:effectLst>
                  <a:outerShdw blurRad="38100" dist="38100" dir="2700000" algn="tl">
                    <a:srgbClr val="000000">
                      <a:alpha val="43137"/>
                    </a:srgbClr>
                  </a:outerShdw>
                </a:effectLst>
              </a:rPr>
              <a:t>; </a:t>
            </a:r>
            <a:r>
              <a:rPr lang="en-US" sz="3600" dirty="0">
                <a:solidFill>
                  <a:srgbClr val="FF0000"/>
                </a:solidFill>
                <a:effectLst>
                  <a:outerShdw blurRad="38100" dist="38100" dir="2700000" algn="tl">
                    <a:srgbClr val="000000">
                      <a:alpha val="43137"/>
                    </a:srgbClr>
                  </a:outerShdw>
                </a:effectLst>
              </a:rPr>
              <a:t>11:14</a:t>
            </a:r>
          </a:p>
        </p:txBody>
      </p:sp>
      <p:sp>
        <p:nvSpPr>
          <p:cNvPr id="34819" name="AutoShape 3">
            <a:extLst>
              <a:ext uri="{FF2B5EF4-FFF2-40B4-BE49-F238E27FC236}">
                <a16:creationId xmlns:a16="http://schemas.microsoft.com/office/drawing/2014/main" id="{B081DD97-0A54-8E3A-B3F2-C07174931D23}"/>
              </a:ext>
            </a:extLst>
          </p:cNvPr>
          <p:cNvSpPr>
            <a:spLocks noGrp="1" noChangeAspect="1" noChangeArrowheads="1"/>
          </p:cNvSpPr>
          <p:nvPr>
            <p:ph idx="1"/>
          </p:nvPr>
        </p:nvSpPr>
        <p:spPr>
          <a:xfrm>
            <a:off x="0" y="2133600"/>
            <a:ext cx="5943600" cy="4495800"/>
          </a:xfrm>
        </p:spPr>
        <p:txBody>
          <a:bodyPr>
            <a:normAutofit/>
          </a:bodyPr>
          <a:lstStyle/>
          <a:p>
            <a:pPr marL="548640" indent="-411480" fontAlgn="auto">
              <a:spcAft>
                <a:spcPts val="0"/>
              </a:spcAft>
              <a:buClr>
                <a:schemeClr val="tx1">
                  <a:shade val="95000"/>
                </a:schemeClr>
              </a:buClr>
              <a:buFont typeface="Wingdings 2"/>
              <a:buChar char=""/>
              <a:defRPr/>
            </a:pPr>
            <a:r>
              <a:rPr lang="en-US" sz="3600" i="1" u="sng" dirty="0">
                <a:effectLst>
                  <a:outerShdw blurRad="38100" dist="38100" dir="2700000" algn="tl">
                    <a:srgbClr val="FFFFFF"/>
                  </a:outerShdw>
                </a:effectLst>
              </a:rPr>
              <a:t>Remedy</a:t>
            </a:r>
            <a:r>
              <a:rPr lang="en-US" sz="3600" i="1" dirty="0">
                <a:effectLst>
                  <a:outerShdw blurRad="38100" dist="38100" dir="2700000" algn="tl">
                    <a:srgbClr val="FFFFFF"/>
                  </a:outerShdw>
                </a:effectLst>
              </a:rPr>
              <a:t>:</a:t>
            </a:r>
            <a:r>
              <a:rPr lang="en-US" sz="3600" dirty="0">
                <a:effectLst>
                  <a:outerShdw blurRad="38100" dist="38100" dir="2700000" algn="tl">
                    <a:srgbClr val="FFFFFF"/>
                  </a:outerShdw>
                </a:effectLst>
              </a:rPr>
              <a:t> </a:t>
            </a:r>
            <a:br>
              <a:rPr lang="en-US" sz="3600" dirty="0">
                <a:effectLst>
                  <a:outerShdw blurRad="38100" dist="38100" dir="2700000" algn="tl">
                    <a:srgbClr val="FFFFFF"/>
                  </a:outerShdw>
                </a:effectLst>
              </a:rPr>
            </a:br>
            <a:r>
              <a:rPr lang="en-US" sz="3600" dirty="0">
                <a:effectLst>
                  <a:outerShdw blurRad="38100" dist="38100" dir="2700000" algn="tl">
                    <a:srgbClr val="FFFFFF"/>
                  </a:outerShdw>
                </a:effectLst>
              </a:rPr>
              <a:t>Obey the gospel </a:t>
            </a:r>
            <a:r>
              <a:rPr lang="en-US" sz="3600" i="1" dirty="0">
                <a:effectLst>
                  <a:outerShdw blurRad="38100" dist="38100" dir="2700000" algn="tl">
                    <a:srgbClr val="FFFFFF"/>
                  </a:outerShdw>
                </a:effectLst>
              </a:rPr>
              <a:t>and</a:t>
            </a:r>
            <a:r>
              <a:rPr lang="en-US" sz="3600" dirty="0">
                <a:effectLst>
                  <a:outerShdw blurRad="38100" dist="38100" dir="2700000" algn="tl">
                    <a:srgbClr val="FFFFFF"/>
                  </a:outerShdw>
                </a:effectLst>
              </a:rPr>
              <a:t> live righteously.</a:t>
            </a:r>
            <a:br>
              <a:rPr lang="en-US" sz="3600" dirty="0">
                <a:effectLst>
                  <a:outerShdw blurRad="38100" dist="38100" dir="2700000" algn="tl">
                    <a:srgbClr val="FFFFFF"/>
                  </a:outerShdw>
                </a:effectLst>
              </a:rPr>
            </a:br>
            <a:r>
              <a:rPr lang="en-US" sz="3600" b="1" dirty="0">
                <a:solidFill>
                  <a:srgbClr val="FF0000"/>
                </a:solidFill>
                <a:effectLst>
                  <a:outerShdw blurRad="38100" dist="38100" dir="2700000" algn="tl">
                    <a:srgbClr val="000000"/>
                  </a:outerShdw>
                </a:effectLst>
              </a:rPr>
              <a:t>Acts 10:43, 33-35, 48</a:t>
            </a:r>
            <a:r>
              <a:rPr lang="en-US" sz="3600" dirty="0">
                <a:effectLst>
                  <a:outerShdw blurRad="38100" dist="38100" dir="2700000" algn="tl">
                    <a:srgbClr val="000000"/>
                  </a:outerShdw>
                </a:effectLst>
              </a:rPr>
              <a:t>; </a:t>
            </a:r>
            <a:r>
              <a:rPr lang="en-US" sz="3600" b="1" dirty="0">
                <a:solidFill>
                  <a:srgbClr val="FF0000"/>
                </a:solidFill>
                <a:effectLst>
                  <a:outerShdw blurRad="38100" dist="38100" dir="2700000" algn="tl">
                    <a:srgbClr val="000000"/>
                  </a:outerShdw>
                </a:effectLst>
              </a:rPr>
              <a:t>11:14, 18</a:t>
            </a:r>
          </a:p>
        </p:txBody>
      </p:sp>
      <p:sp>
        <p:nvSpPr>
          <p:cNvPr id="5" name="Slide Number Placeholder 5">
            <a:extLst>
              <a:ext uri="{FF2B5EF4-FFF2-40B4-BE49-F238E27FC236}">
                <a16:creationId xmlns:a16="http://schemas.microsoft.com/office/drawing/2014/main" id="{2F897281-A9D2-FEF9-3CF9-11A1C90B306C}"/>
              </a:ext>
            </a:extLst>
          </p:cNvPr>
          <p:cNvSpPr>
            <a:spLocks noGrp="1"/>
          </p:cNvSpPr>
          <p:nvPr>
            <p:ph type="sldNum" sz="quarter" idx="12"/>
          </p:nvPr>
        </p:nvSpPr>
        <p:spPr/>
        <p:txBody>
          <a:bodyPr/>
          <a:lstStyle>
            <a:lvl1pPr>
              <a:defRPr>
                <a:solidFill>
                  <a:schemeClr val="tx1"/>
                </a:solidFill>
                <a:latin typeface="Book Antiqua" panose="02040602050305030304" pitchFamily="18" charset="0"/>
              </a:defRPr>
            </a:lvl1pPr>
            <a:lvl2pPr marL="742950" indent="-285750">
              <a:defRPr>
                <a:solidFill>
                  <a:schemeClr val="tx1"/>
                </a:solidFill>
                <a:latin typeface="Book Antiqua" panose="02040602050305030304" pitchFamily="18" charset="0"/>
              </a:defRPr>
            </a:lvl2pPr>
            <a:lvl3pPr marL="1143000" indent="-228600">
              <a:defRPr>
                <a:solidFill>
                  <a:schemeClr val="tx1"/>
                </a:solidFill>
                <a:latin typeface="Book Antiqua" panose="02040602050305030304" pitchFamily="18" charset="0"/>
              </a:defRPr>
            </a:lvl3pPr>
            <a:lvl4pPr marL="1600200" indent="-228600">
              <a:defRPr>
                <a:solidFill>
                  <a:schemeClr val="tx1"/>
                </a:solidFill>
                <a:latin typeface="Book Antiqua" panose="02040602050305030304" pitchFamily="18" charset="0"/>
              </a:defRPr>
            </a:lvl4pPr>
            <a:lvl5pPr marL="2057400" indent="-228600">
              <a:defRPr>
                <a:solidFill>
                  <a:schemeClr val="tx1"/>
                </a:solidFill>
                <a:latin typeface="Book Antiqua" panose="02040602050305030304" pitchFamily="18" charset="0"/>
              </a:defRPr>
            </a:lvl5pPr>
            <a:lvl6pPr marL="2514600" indent="-228600" fontAlgn="base">
              <a:spcBef>
                <a:spcPct val="0"/>
              </a:spcBef>
              <a:spcAft>
                <a:spcPct val="0"/>
              </a:spcAft>
              <a:defRPr>
                <a:solidFill>
                  <a:schemeClr val="tx1"/>
                </a:solidFill>
                <a:latin typeface="Book Antiqua" panose="02040602050305030304" pitchFamily="18" charset="0"/>
              </a:defRPr>
            </a:lvl6pPr>
            <a:lvl7pPr marL="2971800" indent="-228600" fontAlgn="base">
              <a:spcBef>
                <a:spcPct val="0"/>
              </a:spcBef>
              <a:spcAft>
                <a:spcPct val="0"/>
              </a:spcAft>
              <a:defRPr>
                <a:solidFill>
                  <a:schemeClr val="tx1"/>
                </a:solidFill>
                <a:latin typeface="Book Antiqua" panose="02040602050305030304" pitchFamily="18" charset="0"/>
              </a:defRPr>
            </a:lvl7pPr>
            <a:lvl8pPr marL="3429000" indent="-228600" fontAlgn="base">
              <a:spcBef>
                <a:spcPct val="0"/>
              </a:spcBef>
              <a:spcAft>
                <a:spcPct val="0"/>
              </a:spcAft>
              <a:defRPr>
                <a:solidFill>
                  <a:schemeClr val="tx1"/>
                </a:solidFill>
                <a:latin typeface="Book Antiqua" panose="02040602050305030304" pitchFamily="18" charset="0"/>
              </a:defRPr>
            </a:lvl8pPr>
            <a:lvl9pPr marL="3886200" indent="-228600" fontAlgn="base">
              <a:spcBef>
                <a:spcPct val="0"/>
              </a:spcBef>
              <a:spcAft>
                <a:spcPct val="0"/>
              </a:spcAft>
              <a:defRPr>
                <a:solidFill>
                  <a:schemeClr val="tx1"/>
                </a:solidFill>
                <a:latin typeface="Book Antiqua" panose="02040602050305030304" pitchFamily="18" charset="0"/>
              </a:defRPr>
            </a:lvl9pPr>
          </a:lstStyle>
          <a:p>
            <a:fld id="{DCC0631F-32A1-4585-BBE2-353C59549A1A}" type="slidenum">
              <a:rPr lang="en-US" altLang="en-US">
                <a:solidFill>
                  <a:srgbClr val="BCBCBC"/>
                </a:solidFill>
              </a:rPr>
              <a:pPr/>
              <a:t>22</a:t>
            </a:fld>
            <a:endParaRPr lang="en-US" altLang="en-US">
              <a:solidFill>
                <a:srgbClr val="BCBCBC"/>
              </a:solidFill>
            </a:endParaRPr>
          </a:p>
        </p:txBody>
      </p:sp>
      <p:pic>
        <p:nvPicPr>
          <p:cNvPr id="20485" name="Picture 5">
            <a:extLst>
              <a:ext uri="{FF2B5EF4-FFF2-40B4-BE49-F238E27FC236}">
                <a16:creationId xmlns:a16="http://schemas.microsoft.com/office/drawing/2014/main" id="{F9875B44-3910-3D2E-3058-4A56E83AB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33600"/>
            <a:ext cx="30480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31BD-96CD-A1CD-5322-04B45294757D}"/>
              </a:ext>
            </a:extLst>
          </p:cNvPr>
          <p:cNvSpPr>
            <a:spLocks noGrp="1"/>
          </p:cNvSpPr>
          <p:nvPr>
            <p:ph type="title"/>
          </p:nvPr>
        </p:nvSpPr>
        <p:spPr>
          <a:xfrm>
            <a:off x="457200" y="228600"/>
            <a:ext cx="8229600" cy="715962"/>
          </a:xfrm>
          <a:noFill/>
        </p:spPr>
        <p:txBody>
          <a:bodyPr>
            <a:noAutofit/>
          </a:bodyPr>
          <a:lstStyle/>
          <a:p>
            <a:pPr>
              <a:defRPr/>
            </a:pPr>
            <a:r>
              <a:rPr lang="en-US" sz="4400" b="1" dirty="0">
                <a:latin typeface="Verdana" panose="020B0604030504040204" pitchFamily="34" charset="0"/>
                <a:ea typeface="Verdana" panose="020B0604030504040204" pitchFamily="34" charset="0"/>
              </a:rPr>
              <a:t>God’s Plan of Salvation</a:t>
            </a:r>
          </a:p>
        </p:txBody>
      </p:sp>
      <p:sp>
        <p:nvSpPr>
          <p:cNvPr id="3" name="Content Placeholder 2">
            <a:extLst>
              <a:ext uri="{FF2B5EF4-FFF2-40B4-BE49-F238E27FC236}">
                <a16:creationId xmlns:a16="http://schemas.microsoft.com/office/drawing/2014/main" id="{D721B2D5-079E-B05F-454B-C76DA8B0F5CD}"/>
              </a:ext>
            </a:extLst>
          </p:cNvPr>
          <p:cNvSpPr>
            <a:spLocks noGrp="1"/>
          </p:cNvSpPr>
          <p:nvPr>
            <p:ph idx="1"/>
          </p:nvPr>
        </p:nvSpPr>
        <p:spPr>
          <a:xfrm>
            <a:off x="76200" y="914400"/>
            <a:ext cx="8991600" cy="5715000"/>
          </a:xfrm>
        </p:spPr>
        <p:txBody>
          <a:bodyPr/>
          <a:lstStyle/>
          <a:p>
            <a:pPr algn="ctr" eaLnBrk="1" hangingPunct="1">
              <a:buNone/>
              <a:defRPr/>
            </a:pPr>
            <a:r>
              <a:rPr lang="en-US" sz="2800" b="1" dirty="0">
                <a:latin typeface="Calibri" panose="020F0502020204030204" pitchFamily="34" charset="0"/>
                <a:cs typeface="Calibri" panose="020F0502020204030204" pitchFamily="34" charset="0"/>
              </a:rPr>
              <a:t>HEAR THE WORD</a:t>
            </a:r>
            <a:br>
              <a:rPr lang="en-US" sz="2800" b="1" i="1" dirty="0">
                <a:solidFill>
                  <a:schemeClr val="folHlink"/>
                </a:solidFill>
              </a:rPr>
            </a:br>
            <a:r>
              <a:rPr lang="en-US" sz="2800" b="1" i="1" dirty="0">
                <a:solidFill>
                  <a:srgbClr val="FF0000"/>
                </a:solidFill>
                <a:latin typeface="Calibri" panose="020F0502020204030204" pitchFamily="34" charset="0"/>
                <a:cs typeface="Calibri" panose="020F0502020204030204" pitchFamily="34" charset="0"/>
              </a:rPr>
              <a:t>James 1:21-22; Romans 10:17</a:t>
            </a:r>
          </a:p>
          <a:p>
            <a:pPr algn="ctr" eaLnBrk="1" hangingPunct="1">
              <a:buNone/>
              <a:defRPr/>
            </a:pPr>
            <a:r>
              <a:rPr lang="en-US" sz="2800" b="1" dirty="0">
                <a:latin typeface="Calibri" panose="020F0502020204030204" pitchFamily="34" charset="0"/>
                <a:cs typeface="Calibri" panose="020F0502020204030204" pitchFamily="34" charset="0"/>
              </a:rPr>
              <a:t>BELIEVE IN JESUS </a:t>
            </a:r>
            <a:br>
              <a:rPr lang="en-US" sz="2800" b="1" i="1" dirty="0">
                <a:solidFill>
                  <a:schemeClr val="folHlink"/>
                </a:solidFill>
              </a:rPr>
            </a:br>
            <a:r>
              <a:rPr lang="en-US" sz="2800" b="1" i="1" dirty="0">
                <a:solidFill>
                  <a:srgbClr val="FF0000"/>
                </a:solidFill>
                <a:latin typeface="Calibri" panose="020F0502020204030204" pitchFamily="34" charset="0"/>
                <a:cs typeface="Calibri" panose="020F0502020204030204" pitchFamily="34" charset="0"/>
              </a:rPr>
              <a:t>Romans 1:16; Hebrews 11:6</a:t>
            </a:r>
          </a:p>
          <a:p>
            <a:pPr algn="ctr" eaLnBrk="1" hangingPunct="1">
              <a:buNone/>
              <a:defRPr/>
            </a:pPr>
            <a:r>
              <a:rPr lang="en-US" sz="2800" b="1" dirty="0">
                <a:latin typeface="Calibri" panose="020F0502020204030204" pitchFamily="34" charset="0"/>
                <a:cs typeface="Calibri" panose="020F0502020204030204" pitchFamily="34" charset="0"/>
              </a:rPr>
              <a:t>REPENT OF SINS</a:t>
            </a:r>
            <a:br>
              <a:rPr lang="en-US" sz="2800" b="1" i="1" dirty="0">
                <a:solidFill>
                  <a:schemeClr val="folHlink"/>
                </a:solidFill>
              </a:rPr>
            </a:br>
            <a:r>
              <a:rPr lang="en-US" sz="2800" b="1" i="1" dirty="0">
                <a:solidFill>
                  <a:srgbClr val="FF0000"/>
                </a:solidFill>
                <a:latin typeface="Calibri" panose="020F0502020204030204" pitchFamily="34" charset="0"/>
                <a:cs typeface="Calibri" panose="020F0502020204030204" pitchFamily="34" charset="0"/>
              </a:rPr>
              <a:t>Acts 17:30-31; Luke 13:3</a:t>
            </a:r>
          </a:p>
          <a:p>
            <a:pPr algn="ctr" eaLnBrk="1" hangingPunct="1">
              <a:buNone/>
              <a:defRPr/>
            </a:pPr>
            <a:r>
              <a:rPr lang="en-US" sz="2800" b="1" dirty="0">
                <a:latin typeface="Calibri" panose="020F0502020204030204" pitchFamily="34" charset="0"/>
                <a:cs typeface="Calibri" panose="020F0502020204030204" pitchFamily="34" charset="0"/>
              </a:rPr>
              <a:t>CONFESS HIS NAME</a:t>
            </a:r>
            <a:br>
              <a:rPr lang="en-US" sz="2800" b="1" i="1" dirty="0">
                <a:solidFill>
                  <a:schemeClr val="folHlink"/>
                </a:solidFill>
              </a:rPr>
            </a:br>
            <a:r>
              <a:rPr lang="en-US" sz="2800" b="1" i="1" dirty="0">
                <a:solidFill>
                  <a:srgbClr val="FF0000"/>
                </a:solidFill>
                <a:latin typeface="Calibri" panose="020F0502020204030204" pitchFamily="34" charset="0"/>
                <a:cs typeface="Calibri" panose="020F0502020204030204" pitchFamily="34" charset="0"/>
              </a:rPr>
              <a:t>Matthew 10:32-33; Romans 10:9-10</a:t>
            </a:r>
          </a:p>
          <a:p>
            <a:pPr algn="ctr" eaLnBrk="1" hangingPunct="1">
              <a:buNone/>
              <a:defRPr/>
            </a:pPr>
            <a:r>
              <a:rPr lang="en-US" sz="2800" b="1" dirty="0">
                <a:latin typeface="Calibri" panose="020F0502020204030204" pitchFamily="34" charset="0"/>
                <a:cs typeface="Calibri" panose="020F0502020204030204" pitchFamily="34" charset="0"/>
              </a:rPr>
              <a:t>BE BAPTIZED FOR FORGIVENESS</a:t>
            </a:r>
            <a:br>
              <a:rPr lang="en-US" sz="2800" b="1" i="1" dirty="0">
                <a:solidFill>
                  <a:schemeClr val="folHlink"/>
                </a:solidFill>
              </a:rPr>
            </a:br>
            <a:r>
              <a:rPr lang="en-US" sz="2800" b="1" i="1" dirty="0">
                <a:solidFill>
                  <a:srgbClr val="FF0000"/>
                </a:solidFill>
                <a:latin typeface="Calibri" panose="020F0502020204030204" pitchFamily="34" charset="0"/>
                <a:cs typeface="Calibri" panose="020F0502020204030204" pitchFamily="34" charset="0"/>
              </a:rPr>
              <a:t>Acts 2:38; Mark 16:16</a:t>
            </a:r>
          </a:p>
          <a:p>
            <a:pPr algn="ctr" eaLnBrk="1" hangingPunct="1">
              <a:buNone/>
              <a:defRPr/>
            </a:pPr>
            <a:r>
              <a:rPr lang="en-US" sz="2800" b="1" dirty="0">
                <a:latin typeface="Calibri" panose="020F0502020204030204" pitchFamily="34" charset="0"/>
                <a:cs typeface="Calibri" panose="020F0502020204030204" pitchFamily="34" charset="0"/>
              </a:rPr>
              <a:t>REMAIN OBEDIENT</a:t>
            </a:r>
            <a:br>
              <a:rPr lang="en-US" sz="2800" b="1" i="1" dirty="0">
                <a:solidFill>
                  <a:schemeClr val="folHlink"/>
                </a:solidFill>
              </a:rPr>
            </a:br>
            <a:r>
              <a:rPr lang="en-US" sz="2800" b="1" i="1" dirty="0">
                <a:solidFill>
                  <a:srgbClr val="FF0000"/>
                </a:solidFill>
                <a:latin typeface="Calibri" panose="020F0502020204030204" pitchFamily="34" charset="0"/>
                <a:cs typeface="Calibri" panose="020F0502020204030204" pitchFamily="34" charset="0"/>
              </a:rPr>
              <a:t>Hebrews 5:9; 1 Corinthians 15:58 </a:t>
            </a:r>
          </a:p>
          <a:p>
            <a:pPr marL="0" indent="0">
              <a:buNone/>
              <a:defRPr/>
            </a:pPr>
            <a:endParaRPr lang="en-US" sz="3200" dirty="0">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088BA-D147-8B71-EBB2-C75ECA7D771D}"/>
            </a:ext>
          </a:extLst>
        </p:cNvPr>
        <p:cNvGrpSpPr/>
        <p:nvPr/>
      </p:nvGrpSpPr>
      <p:grpSpPr>
        <a:xfrm>
          <a:off x="0" y="0"/>
          <a:ext cx="0" cy="0"/>
          <a:chOff x="0" y="0"/>
          <a:chExt cx="0" cy="0"/>
        </a:xfrm>
      </p:grpSpPr>
      <p:pic>
        <p:nvPicPr>
          <p:cNvPr id="1026" name="Picture 2" descr="Click to View">
            <a:extLst>
              <a:ext uri="{FF2B5EF4-FFF2-40B4-BE49-F238E27FC236}">
                <a16:creationId xmlns:a16="http://schemas.microsoft.com/office/drawing/2014/main" id="{F425D069-D19D-3D32-C0BD-438715EC5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082" b="48918"/>
          <a:stretch>
            <a:fillRect/>
          </a:stretch>
        </p:blipFill>
        <p:spPr bwMode="auto">
          <a:xfrm>
            <a:off x="20" y="10"/>
            <a:ext cx="9143980" cy="6857990"/>
          </a:xfrm>
          <a:prstGeom prst="rect">
            <a:avLst/>
          </a:prstGeom>
          <a:solidFill>
            <a:srgbClr val="FFFFFF"/>
          </a:solidFill>
        </p:spPr>
      </p:pic>
    </p:spTree>
    <p:extLst>
      <p:ext uri="{BB962C8B-B14F-4D97-AF65-F5344CB8AC3E}">
        <p14:creationId xmlns:p14="http://schemas.microsoft.com/office/powerpoint/2010/main" val="274958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F27FF-861E-0A6F-4D9B-B86C790F8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2337B-3802-9CDE-8C31-B80C8B46C3C5}"/>
              </a:ext>
            </a:extLst>
          </p:cNvPr>
          <p:cNvSpPr>
            <a:spLocks noGrp="1"/>
          </p:cNvSpPr>
          <p:nvPr>
            <p:ph type="ctrTitle"/>
          </p:nvPr>
        </p:nvSpPr>
        <p:spPr>
          <a:xfrm>
            <a:off x="38100" y="228600"/>
            <a:ext cx="9067800" cy="533401"/>
          </a:xfrm>
        </p:spPr>
        <p:txBody>
          <a:bodyPr>
            <a:normAutofit fontScale="90000"/>
          </a:bodyPr>
          <a:lstStyle/>
          <a:p>
            <a:pPr fontAlgn="auto">
              <a:spcAft>
                <a:spcPts val="0"/>
              </a:spcAft>
              <a:defRPr/>
            </a:pPr>
            <a:r>
              <a:rPr lang="en-US" sz="3600" dirty="0"/>
              <a:t>Call No Man UNHOLY Or Unclean</a:t>
            </a:r>
          </a:p>
        </p:txBody>
      </p:sp>
      <p:sp>
        <p:nvSpPr>
          <p:cNvPr id="2051" name="Subtitle 2">
            <a:extLst>
              <a:ext uri="{FF2B5EF4-FFF2-40B4-BE49-F238E27FC236}">
                <a16:creationId xmlns:a16="http://schemas.microsoft.com/office/drawing/2014/main" id="{A48868F5-80BE-194A-08F6-4DCEAD7A80BE}"/>
              </a:ext>
            </a:extLst>
          </p:cNvPr>
          <p:cNvSpPr>
            <a:spLocks noGrp="1"/>
          </p:cNvSpPr>
          <p:nvPr>
            <p:ph type="subTitle" idx="1"/>
          </p:nvPr>
        </p:nvSpPr>
        <p:spPr>
          <a:xfrm>
            <a:off x="609600" y="1143000"/>
            <a:ext cx="7924800" cy="5023338"/>
          </a:xfrm>
        </p:spPr>
        <p:txBody>
          <a:bodyPr/>
          <a:lstStyle/>
          <a:p>
            <a:r>
              <a:rPr lang="en-US" altLang="en-US" sz="4400" i="1" dirty="0">
                <a:latin typeface="Calibri" panose="020F0502020204030204" pitchFamily="34" charset="0"/>
                <a:ea typeface="Calibri" panose="020F0502020204030204" pitchFamily="34" charset="0"/>
                <a:cs typeface="Calibri" panose="020F0502020204030204" pitchFamily="34" charset="0"/>
              </a:rPr>
              <a:t>“Opening his mouth, Peter said: ‘I most certainly understand now that God is not one to show partiality, but in every nation the man who fears Him and does what is right is welcome to Him.’” </a:t>
            </a:r>
            <a:br>
              <a:rPr lang="en-US" altLang="en-US" sz="4400" b="1" dirty="0">
                <a:latin typeface="Calibri" panose="020F0502020204030204" pitchFamily="34" charset="0"/>
                <a:ea typeface="Calibri" panose="020F0502020204030204" pitchFamily="34" charset="0"/>
                <a:cs typeface="Calibri" panose="020F0502020204030204" pitchFamily="34" charset="0"/>
              </a:rPr>
            </a:br>
            <a:r>
              <a:rPr lang="en-US" alt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(Acts 10:34-35)</a:t>
            </a:r>
          </a:p>
        </p:txBody>
      </p:sp>
    </p:spTree>
    <p:extLst>
      <p:ext uri="{BB962C8B-B14F-4D97-AF65-F5344CB8AC3E}">
        <p14:creationId xmlns:p14="http://schemas.microsoft.com/office/powerpoint/2010/main" val="394081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C994F-B16F-4B04-C831-C27CFFC4E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F1CC4-231A-F2F2-3F87-981B8EBEAC9B}"/>
              </a:ext>
            </a:extLst>
          </p:cNvPr>
          <p:cNvSpPr>
            <a:spLocks noGrp="1"/>
          </p:cNvSpPr>
          <p:nvPr>
            <p:ph type="title"/>
          </p:nvPr>
        </p:nvSpPr>
        <p:spPr/>
        <p:txBody>
          <a:bodyPr/>
          <a:lstStyle/>
          <a:p>
            <a:pPr fontAlgn="auto">
              <a:spcAft>
                <a:spcPts val="0"/>
              </a:spcAft>
              <a:defRPr/>
            </a:pPr>
            <a:r>
              <a:rPr lang="en-US" dirty="0"/>
              <a:t>Lessons On Prejudice</a:t>
            </a:r>
          </a:p>
        </p:txBody>
      </p:sp>
    </p:spTree>
    <p:extLst>
      <p:ext uri="{BB962C8B-B14F-4D97-AF65-F5344CB8AC3E}">
        <p14:creationId xmlns:p14="http://schemas.microsoft.com/office/powerpoint/2010/main" val="175148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C2B62F17-2C61-CC6E-5CB0-9F9DE0160C01}"/>
              </a:ext>
            </a:extLst>
          </p:cNvPr>
          <p:cNvSpPr>
            <a:spLocks noGrp="1"/>
          </p:cNvSpPr>
          <p:nvPr>
            <p:ph idx="1"/>
          </p:nvPr>
        </p:nvSpPr>
        <p:spPr>
          <a:xfrm>
            <a:off x="228600" y="152400"/>
            <a:ext cx="8686800" cy="6629400"/>
          </a:xfrm>
        </p:spPr>
        <p:txBody>
          <a:bodyPr/>
          <a:lstStyle/>
          <a:p>
            <a:pPr>
              <a:buFont typeface="Wingdings 2" panose="05020102010507070707" pitchFamily="18" charset="2"/>
              <a:buNone/>
            </a:pPr>
            <a:r>
              <a:rPr lang="en-US" altLang="en-US" sz="4800" dirty="0"/>
              <a:t>The Gospel is universal. </a:t>
            </a:r>
          </a:p>
          <a:p>
            <a:r>
              <a:rPr lang="en-US" altLang="en-US" sz="3500" dirty="0"/>
              <a:t>Peter should have already understood this principle. </a:t>
            </a:r>
          </a:p>
          <a:p>
            <a:pPr lvl="1"/>
            <a:r>
              <a:rPr lang="en-US" altLang="en-US" sz="3000" dirty="0"/>
              <a:t>Prophecies. </a:t>
            </a:r>
            <a:r>
              <a:rPr lang="en-US" altLang="en-US" sz="3000" b="1" dirty="0">
                <a:solidFill>
                  <a:srgbClr val="FF0000"/>
                </a:solidFill>
              </a:rPr>
              <a:t>Isaiah 2:2-4</a:t>
            </a:r>
            <a:r>
              <a:rPr lang="en-US" altLang="en-US" sz="3000" dirty="0"/>
              <a:t>; </a:t>
            </a:r>
            <a:r>
              <a:rPr lang="en-US" altLang="en-US" sz="3000" b="1" dirty="0">
                <a:solidFill>
                  <a:srgbClr val="FF0000"/>
                </a:solidFill>
              </a:rPr>
              <a:t>Joel 2:32a</a:t>
            </a:r>
            <a:r>
              <a:rPr lang="en-US" altLang="en-US" sz="3000" dirty="0"/>
              <a:t>; </a:t>
            </a:r>
            <a:br>
              <a:rPr lang="en-US" altLang="en-US" sz="3000" dirty="0"/>
            </a:br>
            <a:r>
              <a:rPr lang="en-US" altLang="en-US" sz="3000" dirty="0"/>
              <a:t>cf. </a:t>
            </a:r>
            <a:r>
              <a:rPr lang="en-US" altLang="en-US" sz="3000" b="1" dirty="0">
                <a:solidFill>
                  <a:srgbClr val="FF0000"/>
                </a:solidFill>
              </a:rPr>
              <a:t>Acts 2:21</a:t>
            </a:r>
          </a:p>
          <a:p>
            <a:pPr lvl="1"/>
            <a:r>
              <a:rPr lang="en-US" altLang="en-US" sz="3000" dirty="0"/>
              <a:t>Christ’s personal ministry. </a:t>
            </a:r>
            <a:r>
              <a:rPr lang="en-US" altLang="en-US" sz="3000" b="1" dirty="0">
                <a:solidFill>
                  <a:srgbClr val="FF0000"/>
                </a:solidFill>
              </a:rPr>
              <a:t>John 10:16</a:t>
            </a:r>
            <a:r>
              <a:rPr lang="en-US" altLang="en-US" sz="3000" dirty="0"/>
              <a:t>; </a:t>
            </a:r>
            <a:br>
              <a:rPr lang="en-US" altLang="en-US" sz="3000" dirty="0"/>
            </a:br>
            <a:r>
              <a:rPr lang="en-US" altLang="en-US" sz="3000" dirty="0"/>
              <a:t>cf. </a:t>
            </a:r>
            <a:r>
              <a:rPr lang="en-US" altLang="en-US" sz="3000" b="1" dirty="0">
                <a:solidFill>
                  <a:srgbClr val="FF0000"/>
                </a:solidFill>
              </a:rPr>
              <a:t>Ephesians 2:14-16</a:t>
            </a:r>
          </a:p>
          <a:p>
            <a:pPr lvl="1"/>
            <a:r>
              <a:rPr lang="en-US" altLang="en-US" sz="3000" dirty="0"/>
              <a:t>Great Commission. </a:t>
            </a:r>
            <a:r>
              <a:rPr lang="en-US" altLang="en-US" sz="3000" b="1" dirty="0">
                <a:solidFill>
                  <a:srgbClr val="FF0000"/>
                </a:solidFill>
              </a:rPr>
              <a:t>Matthew 28:18-20</a:t>
            </a:r>
            <a:r>
              <a:rPr lang="en-US" altLang="en-US" sz="3000" dirty="0"/>
              <a:t>; </a:t>
            </a:r>
            <a:br>
              <a:rPr lang="en-US" altLang="en-US" sz="3000" dirty="0"/>
            </a:br>
            <a:r>
              <a:rPr lang="en-US" altLang="en-US" sz="3000" b="1" dirty="0">
                <a:solidFill>
                  <a:srgbClr val="FF0000"/>
                </a:solidFill>
              </a:rPr>
              <a:t>Mark 16:15-16</a:t>
            </a:r>
            <a:r>
              <a:rPr lang="en-US" altLang="en-US" sz="3000" dirty="0"/>
              <a:t>; </a:t>
            </a:r>
            <a:r>
              <a:rPr lang="en-US" altLang="en-US" sz="3000" b="1" dirty="0">
                <a:solidFill>
                  <a:srgbClr val="FF0000"/>
                </a:solidFill>
              </a:rPr>
              <a:t>Luke 24:45-47</a:t>
            </a:r>
          </a:p>
          <a:p>
            <a:pPr lvl="1"/>
            <a:r>
              <a:rPr lang="en-US" altLang="en-US" sz="3000" dirty="0"/>
              <a:t>Part of Christ’s last message to the apostles. </a:t>
            </a:r>
            <a:br>
              <a:rPr lang="en-US" altLang="en-US" sz="3000" dirty="0"/>
            </a:br>
            <a:r>
              <a:rPr lang="en-US" altLang="en-US" sz="3000" b="1" dirty="0">
                <a:solidFill>
                  <a:srgbClr val="FF0000"/>
                </a:solidFill>
              </a:rPr>
              <a:t>Acts 1:8 (compare to Matthew 10:5-6)</a:t>
            </a:r>
          </a:p>
          <a:p>
            <a:pPr lvl="1"/>
            <a:r>
              <a:rPr lang="en-US" altLang="en-US" sz="3000" dirty="0"/>
              <a:t>Peter had understood it before. </a:t>
            </a:r>
            <a:r>
              <a:rPr lang="en-US" altLang="en-US" sz="3000" b="1" dirty="0">
                <a:solidFill>
                  <a:srgbClr val="FF0000"/>
                </a:solidFill>
              </a:rPr>
              <a:t>Acts 2:39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8">
                                            <p:txEl>
                                              <p:pRg st="1" end="1"/>
                                            </p:txEl>
                                          </p:spTgt>
                                        </p:tgtEl>
                                        <p:attrNameLst>
                                          <p:attrName>style.visibility</p:attrName>
                                        </p:attrNameLst>
                                      </p:cBhvr>
                                      <p:to>
                                        <p:strVal val="visible"/>
                                      </p:to>
                                    </p:set>
                                    <p:animEffect transition="in" filter="fade">
                                      <p:cBhvr>
                                        <p:cTn id="7" dur="1000"/>
                                        <p:tgtEl>
                                          <p:spTgt spid="4098">
                                            <p:txEl>
                                              <p:pRg st="1" end="1"/>
                                            </p:txEl>
                                          </p:spTgt>
                                        </p:tgtEl>
                                      </p:cBhvr>
                                    </p:animEffect>
                                    <p:anim calcmode="lin" valueType="num">
                                      <p:cBhvr>
                                        <p:cTn id="8" dur="1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0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8">
                                            <p:txEl>
                                              <p:pRg st="2" end="2"/>
                                            </p:txEl>
                                          </p:spTgt>
                                        </p:tgtEl>
                                        <p:attrNameLst>
                                          <p:attrName>style.visibility</p:attrName>
                                        </p:attrNameLst>
                                      </p:cBhvr>
                                      <p:to>
                                        <p:strVal val="visible"/>
                                      </p:to>
                                    </p:set>
                                    <p:animEffect transition="in" filter="fade">
                                      <p:cBhvr>
                                        <p:cTn id="14" dur="1000"/>
                                        <p:tgtEl>
                                          <p:spTgt spid="4098">
                                            <p:txEl>
                                              <p:pRg st="2" end="2"/>
                                            </p:txEl>
                                          </p:spTgt>
                                        </p:tgtEl>
                                      </p:cBhvr>
                                    </p:animEffect>
                                    <p:anim calcmode="lin" valueType="num">
                                      <p:cBhvr>
                                        <p:cTn id="15" dur="1000" fill="hold"/>
                                        <p:tgtEl>
                                          <p:spTgt spid="409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0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8">
                                            <p:txEl>
                                              <p:pRg st="3" end="3"/>
                                            </p:txEl>
                                          </p:spTgt>
                                        </p:tgtEl>
                                        <p:attrNameLst>
                                          <p:attrName>style.visibility</p:attrName>
                                        </p:attrNameLst>
                                      </p:cBhvr>
                                      <p:to>
                                        <p:strVal val="visible"/>
                                      </p:to>
                                    </p:set>
                                    <p:animEffect transition="in" filter="fade">
                                      <p:cBhvr>
                                        <p:cTn id="21" dur="1000"/>
                                        <p:tgtEl>
                                          <p:spTgt spid="4098">
                                            <p:txEl>
                                              <p:pRg st="3" end="3"/>
                                            </p:txEl>
                                          </p:spTgt>
                                        </p:tgtEl>
                                      </p:cBhvr>
                                    </p:animEffect>
                                    <p:anim calcmode="lin" valueType="num">
                                      <p:cBhvr>
                                        <p:cTn id="22" dur="1000" fill="hold"/>
                                        <p:tgtEl>
                                          <p:spTgt spid="409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0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98">
                                            <p:txEl>
                                              <p:pRg st="4" end="4"/>
                                            </p:txEl>
                                          </p:spTgt>
                                        </p:tgtEl>
                                        <p:attrNameLst>
                                          <p:attrName>style.visibility</p:attrName>
                                        </p:attrNameLst>
                                      </p:cBhvr>
                                      <p:to>
                                        <p:strVal val="visible"/>
                                      </p:to>
                                    </p:set>
                                    <p:animEffect transition="in" filter="fade">
                                      <p:cBhvr>
                                        <p:cTn id="28" dur="1000"/>
                                        <p:tgtEl>
                                          <p:spTgt spid="4098">
                                            <p:txEl>
                                              <p:pRg st="4" end="4"/>
                                            </p:txEl>
                                          </p:spTgt>
                                        </p:tgtEl>
                                      </p:cBhvr>
                                    </p:animEffect>
                                    <p:anim calcmode="lin" valueType="num">
                                      <p:cBhvr>
                                        <p:cTn id="29" dur="1000" fill="hold"/>
                                        <p:tgtEl>
                                          <p:spTgt spid="409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0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98">
                                            <p:txEl>
                                              <p:pRg st="5" end="5"/>
                                            </p:txEl>
                                          </p:spTgt>
                                        </p:tgtEl>
                                        <p:attrNameLst>
                                          <p:attrName>style.visibility</p:attrName>
                                        </p:attrNameLst>
                                      </p:cBhvr>
                                      <p:to>
                                        <p:strVal val="visible"/>
                                      </p:to>
                                    </p:set>
                                    <p:animEffect transition="in" filter="fade">
                                      <p:cBhvr>
                                        <p:cTn id="35" dur="1000"/>
                                        <p:tgtEl>
                                          <p:spTgt spid="4098">
                                            <p:txEl>
                                              <p:pRg st="5" end="5"/>
                                            </p:txEl>
                                          </p:spTgt>
                                        </p:tgtEl>
                                      </p:cBhvr>
                                    </p:animEffect>
                                    <p:anim calcmode="lin" valueType="num">
                                      <p:cBhvr>
                                        <p:cTn id="36" dur="1000" fill="hold"/>
                                        <p:tgtEl>
                                          <p:spTgt spid="409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09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98">
                                            <p:txEl>
                                              <p:pRg st="6" end="6"/>
                                            </p:txEl>
                                          </p:spTgt>
                                        </p:tgtEl>
                                        <p:attrNameLst>
                                          <p:attrName>style.visibility</p:attrName>
                                        </p:attrNameLst>
                                      </p:cBhvr>
                                      <p:to>
                                        <p:strVal val="visible"/>
                                      </p:to>
                                    </p:set>
                                    <p:animEffect transition="in" filter="fade">
                                      <p:cBhvr>
                                        <p:cTn id="42" dur="1000"/>
                                        <p:tgtEl>
                                          <p:spTgt spid="4098">
                                            <p:txEl>
                                              <p:pRg st="6" end="6"/>
                                            </p:txEl>
                                          </p:spTgt>
                                        </p:tgtEl>
                                      </p:cBhvr>
                                    </p:animEffect>
                                    <p:anim calcmode="lin" valueType="num">
                                      <p:cBhvr>
                                        <p:cTn id="43" dur="1000" fill="hold"/>
                                        <p:tgtEl>
                                          <p:spTgt spid="409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09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381ADD43-22EA-F301-AB79-CDF7FB5A62EF}"/>
              </a:ext>
            </a:extLst>
          </p:cNvPr>
          <p:cNvSpPr>
            <a:spLocks noGrp="1"/>
          </p:cNvSpPr>
          <p:nvPr>
            <p:ph idx="1"/>
          </p:nvPr>
        </p:nvSpPr>
        <p:spPr>
          <a:xfrm>
            <a:off x="457200" y="152400"/>
            <a:ext cx="8229600" cy="6477000"/>
          </a:xfrm>
        </p:spPr>
        <p:txBody>
          <a:bodyPr/>
          <a:lstStyle/>
          <a:p>
            <a:pPr marL="136525" indent="0">
              <a:buNone/>
            </a:pPr>
            <a:r>
              <a:rPr lang="en-US" altLang="en-US" sz="4800" dirty="0"/>
              <a:t>The Gospel is universal. </a:t>
            </a:r>
          </a:p>
          <a:p>
            <a:r>
              <a:rPr lang="en-US" altLang="en-US" sz="3600" dirty="0"/>
              <a:t>All the apostles should have already understood this for the same reasons.</a:t>
            </a:r>
          </a:p>
          <a:p>
            <a:r>
              <a:rPr lang="en-US" altLang="en-US" sz="3600" dirty="0"/>
              <a:t>YET, they challenged Peter.</a:t>
            </a:r>
            <a:br>
              <a:rPr lang="en-US" altLang="en-US" sz="3600" dirty="0"/>
            </a:br>
            <a:r>
              <a:rPr lang="en-US" altLang="en-US" sz="3600" b="1" dirty="0">
                <a:solidFill>
                  <a:srgbClr val="FF0000"/>
                </a:solidFill>
              </a:rPr>
              <a:t>Acts 11:1-18</a:t>
            </a:r>
          </a:p>
          <a:p>
            <a:r>
              <a:rPr lang="en-US" altLang="en-US" sz="3600" dirty="0"/>
              <a:t>LATER, Peter succumbed to peer pressure and was reproved by Paul. </a:t>
            </a:r>
            <a:r>
              <a:rPr lang="en-US" altLang="en-US" sz="3600" b="1" dirty="0">
                <a:solidFill>
                  <a:srgbClr val="FF0000"/>
                </a:solidFill>
              </a:rPr>
              <a:t>Galatians 2:11-13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Effect transition="in" filter="fade">
                                      <p:cBhvr>
                                        <p:cTn id="7" dur="1000"/>
                                        <p:tgtEl>
                                          <p:spTgt spid="5122">
                                            <p:txEl>
                                              <p:pRg st="1" end="1"/>
                                            </p:txEl>
                                          </p:spTgt>
                                        </p:tgtEl>
                                      </p:cBhvr>
                                    </p:animEffect>
                                    <p:anim calcmode="lin" valueType="num">
                                      <p:cBhvr>
                                        <p:cTn id="8"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Effect transition="in" filter="fade">
                                      <p:cBhvr>
                                        <p:cTn id="14" dur="1000"/>
                                        <p:tgtEl>
                                          <p:spTgt spid="5122">
                                            <p:txEl>
                                              <p:pRg st="2" end="2"/>
                                            </p:txEl>
                                          </p:spTgt>
                                        </p:tgtEl>
                                      </p:cBhvr>
                                    </p:animEffect>
                                    <p:anim calcmode="lin" valueType="num">
                                      <p:cBhvr>
                                        <p:cTn id="15"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Effect transition="in" filter="fade">
                                      <p:cBhvr>
                                        <p:cTn id="21" dur="1000"/>
                                        <p:tgtEl>
                                          <p:spTgt spid="5122">
                                            <p:txEl>
                                              <p:pRg st="3" end="3"/>
                                            </p:txEl>
                                          </p:spTgt>
                                        </p:tgtEl>
                                      </p:cBhvr>
                                    </p:animEffect>
                                    <p:anim calcmode="lin" valueType="num">
                                      <p:cBhvr>
                                        <p:cTn id="22"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1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EC7D1AFF-CD26-FFD1-7E99-A20DBC1C1266}"/>
              </a:ext>
            </a:extLst>
          </p:cNvPr>
          <p:cNvSpPr>
            <a:spLocks noGrp="1"/>
          </p:cNvSpPr>
          <p:nvPr>
            <p:ph idx="1"/>
          </p:nvPr>
        </p:nvSpPr>
        <p:spPr>
          <a:xfrm>
            <a:off x="457200" y="76200"/>
            <a:ext cx="8229600" cy="6232525"/>
          </a:xfrm>
        </p:spPr>
        <p:txBody>
          <a:bodyPr/>
          <a:lstStyle/>
          <a:p>
            <a:pPr marL="136525" indent="0">
              <a:buNone/>
            </a:pPr>
            <a:r>
              <a:rPr lang="en-US" altLang="en-US" sz="4800" dirty="0"/>
              <a:t>The Gospel is universal. </a:t>
            </a:r>
          </a:p>
          <a:p>
            <a:r>
              <a:rPr lang="en-US" altLang="en-US" sz="3600" dirty="0"/>
              <a:t>In Christ we are not to make distinctions among people. </a:t>
            </a:r>
            <a:r>
              <a:rPr lang="en-US" altLang="en-US" sz="3600" b="1" dirty="0">
                <a:solidFill>
                  <a:srgbClr val="FF0000"/>
                </a:solidFill>
              </a:rPr>
              <a:t>Galatians 3:28</a:t>
            </a:r>
          </a:p>
          <a:p>
            <a:r>
              <a:rPr lang="en-US" altLang="en-US" sz="3600" dirty="0"/>
              <a:t>Christ died to remove barriers. </a:t>
            </a:r>
            <a:br>
              <a:rPr lang="en-US" altLang="en-US" sz="3600" dirty="0"/>
            </a:br>
            <a:r>
              <a:rPr lang="en-US" altLang="en-US" sz="3600" b="1" dirty="0">
                <a:solidFill>
                  <a:srgbClr val="FF0000"/>
                </a:solidFill>
              </a:rPr>
              <a:t>Ephesians 2:11-15</a:t>
            </a:r>
          </a:p>
          <a:p>
            <a:r>
              <a:rPr lang="en-US" altLang="en-US" sz="3600" dirty="0"/>
              <a:t>Paul taught against such distinctions. </a:t>
            </a:r>
            <a:r>
              <a:rPr lang="en-US" altLang="en-US" sz="3600" b="1" dirty="0">
                <a:solidFill>
                  <a:srgbClr val="FF0000"/>
                </a:solidFill>
              </a:rPr>
              <a:t>Philippians 3:2-8</a:t>
            </a:r>
          </a:p>
          <a:p>
            <a:r>
              <a:rPr lang="en-US" altLang="en-US" sz="3600" dirty="0"/>
              <a:t>James taught no social distinctions.</a:t>
            </a:r>
            <a:br>
              <a:rPr lang="en-US" altLang="en-US" sz="3600" dirty="0"/>
            </a:br>
            <a:r>
              <a:rPr lang="en-US" altLang="en-US" sz="3600" dirty="0"/>
              <a:t> </a:t>
            </a:r>
            <a:r>
              <a:rPr lang="en-US" altLang="en-US" sz="3600" b="1" dirty="0">
                <a:solidFill>
                  <a:srgbClr val="FF0000"/>
                </a:solidFill>
              </a:rPr>
              <a:t>James 2:1-5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1000"/>
                                        <p:tgtEl>
                                          <p:spTgt spid="6146">
                                            <p:txEl>
                                              <p:pRg st="1" end="1"/>
                                            </p:txEl>
                                          </p:spTgt>
                                        </p:tgtEl>
                                      </p:cBhvr>
                                    </p:animEffect>
                                    <p:anim calcmode="lin" valueType="num">
                                      <p:cBhvr>
                                        <p:cTn id="8" dur="1000" fill="hold"/>
                                        <p:tgtEl>
                                          <p:spTgt spid="61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6">
                                            <p:txEl>
                                              <p:pRg st="2" end="2"/>
                                            </p:txEl>
                                          </p:spTgt>
                                        </p:tgtEl>
                                        <p:attrNameLst>
                                          <p:attrName>style.visibility</p:attrName>
                                        </p:attrNameLst>
                                      </p:cBhvr>
                                      <p:to>
                                        <p:strVal val="visible"/>
                                      </p:to>
                                    </p:set>
                                    <p:animEffect transition="in" filter="fade">
                                      <p:cBhvr>
                                        <p:cTn id="14" dur="1000"/>
                                        <p:tgtEl>
                                          <p:spTgt spid="6146">
                                            <p:txEl>
                                              <p:pRg st="2" end="2"/>
                                            </p:txEl>
                                          </p:spTgt>
                                        </p:tgtEl>
                                      </p:cBhvr>
                                    </p:animEffect>
                                    <p:anim calcmode="lin" valueType="num">
                                      <p:cBhvr>
                                        <p:cTn id="15" dur="1000" fill="hold"/>
                                        <p:tgtEl>
                                          <p:spTgt spid="614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46">
                                            <p:txEl>
                                              <p:pRg st="3" end="3"/>
                                            </p:txEl>
                                          </p:spTgt>
                                        </p:tgtEl>
                                        <p:attrNameLst>
                                          <p:attrName>style.visibility</p:attrName>
                                        </p:attrNameLst>
                                      </p:cBhvr>
                                      <p:to>
                                        <p:strVal val="visible"/>
                                      </p:to>
                                    </p:set>
                                    <p:animEffect transition="in" filter="fade">
                                      <p:cBhvr>
                                        <p:cTn id="21" dur="1000"/>
                                        <p:tgtEl>
                                          <p:spTgt spid="6146">
                                            <p:txEl>
                                              <p:pRg st="3" end="3"/>
                                            </p:txEl>
                                          </p:spTgt>
                                        </p:tgtEl>
                                      </p:cBhvr>
                                    </p:animEffect>
                                    <p:anim calcmode="lin" valueType="num">
                                      <p:cBhvr>
                                        <p:cTn id="22" dur="1000" fill="hold"/>
                                        <p:tgtEl>
                                          <p:spTgt spid="614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1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46">
                                            <p:txEl>
                                              <p:pRg st="4" end="4"/>
                                            </p:txEl>
                                          </p:spTgt>
                                        </p:tgtEl>
                                        <p:attrNameLst>
                                          <p:attrName>style.visibility</p:attrName>
                                        </p:attrNameLst>
                                      </p:cBhvr>
                                      <p:to>
                                        <p:strVal val="visible"/>
                                      </p:to>
                                    </p:set>
                                    <p:animEffect transition="in" filter="fade">
                                      <p:cBhvr>
                                        <p:cTn id="28" dur="1000"/>
                                        <p:tgtEl>
                                          <p:spTgt spid="6146">
                                            <p:txEl>
                                              <p:pRg st="4" end="4"/>
                                            </p:txEl>
                                          </p:spTgt>
                                        </p:tgtEl>
                                      </p:cBhvr>
                                    </p:animEffect>
                                    <p:anim calcmode="lin" valueType="num">
                                      <p:cBhvr>
                                        <p:cTn id="29" dur="1000" fill="hold"/>
                                        <p:tgtEl>
                                          <p:spTgt spid="614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14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A560-6F27-8B5D-1C95-508BB3062BC5}"/>
              </a:ext>
            </a:extLst>
          </p:cNvPr>
          <p:cNvSpPr>
            <a:spLocks noGrp="1"/>
          </p:cNvSpPr>
          <p:nvPr>
            <p:ph type="title"/>
          </p:nvPr>
        </p:nvSpPr>
        <p:spPr/>
        <p:txBody>
          <a:bodyPr/>
          <a:lstStyle/>
          <a:p>
            <a:pPr fontAlgn="auto">
              <a:spcAft>
                <a:spcPts val="0"/>
              </a:spcAft>
              <a:defRPr/>
            </a:pPr>
            <a:r>
              <a:rPr lang="en-US" dirty="0"/>
              <a:t>Lessons on Conversion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1875</TotalTime>
  <Words>7365</Words>
  <Application>Microsoft Office PowerPoint</Application>
  <PresentationFormat>On-screen Show (4:3)</PresentationFormat>
  <Paragraphs>345</Paragraphs>
  <Slides>23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Book Antiqua</vt:lpstr>
      <vt:lpstr>Calibri</vt:lpstr>
      <vt:lpstr>Lucida Sans</vt:lpstr>
      <vt:lpstr>system-ui</vt:lpstr>
      <vt:lpstr>Verdana</vt:lpstr>
      <vt:lpstr>Wingdings</vt:lpstr>
      <vt:lpstr>Wingdings 2</vt:lpstr>
      <vt:lpstr>Wingdings 3</vt:lpstr>
      <vt:lpstr>Theme2</vt:lpstr>
      <vt:lpstr>Call No Man  UNHOLY Or Unclean</vt:lpstr>
      <vt:lpstr>PowerPoint Presentation</vt:lpstr>
      <vt:lpstr>PowerPoint Presentation</vt:lpstr>
      <vt:lpstr>Call No Man UNHOLY Or Unclean</vt:lpstr>
      <vt:lpstr>Lessons On Prejudice</vt:lpstr>
      <vt:lpstr>PowerPoint Presentation</vt:lpstr>
      <vt:lpstr>PowerPoint Presentation</vt:lpstr>
      <vt:lpstr>PowerPoint Presentation</vt:lpstr>
      <vt:lpstr>Lessons on Conversion</vt:lpstr>
      <vt:lpstr>Characteristics of Cornelius Acts 10</vt:lpstr>
      <vt:lpstr>PowerPoint Presentation</vt:lpstr>
      <vt:lpstr>Miracle #1</vt:lpstr>
      <vt:lpstr>Miracle #2</vt:lpstr>
      <vt:lpstr>Miracle # 3</vt:lpstr>
      <vt:lpstr>PowerPoint Presentation</vt:lpstr>
      <vt:lpstr>PowerPoint Presentation</vt:lpstr>
      <vt:lpstr>PowerPoint Presentation</vt:lpstr>
      <vt:lpstr>PowerPoint Presentation</vt:lpstr>
      <vt:lpstr>Miracle # 4</vt:lpstr>
      <vt:lpstr>Miracle # 4</vt:lpstr>
      <vt:lpstr>PowerPoint Presentation</vt:lpstr>
      <vt:lpstr>Cornelius: Lost Moral Man  Acts 10:1-2, 22; 11:14</vt:lpstr>
      <vt:lpstr>God’s Plan of Salvation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No Man Unholy Or Unclean (2)</dc:title>
  <dc:creator>Randy Childs; Micky Galloway</dc:creator>
  <dc:description>6/13/2010</dc:description>
  <cp:lastModifiedBy>Richard Lidh</cp:lastModifiedBy>
  <cp:revision>21</cp:revision>
  <cp:lastPrinted>2025-09-28T02:42:41Z</cp:lastPrinted>
  <dcterms:created xsi:type="dcterms:W3CDTF">2010-06-12T23:53:51Z</dcterms:created>
  <dcterms:modified xsi:type="dcterms:W3CDTF">2025-10-11T23:42:28Z</dcterms:modified>
</cp:coreProperties>
</file>